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4.xml" ContentType="application/vnd.openxmlformats-officedocument.presentationml.notesSlide+xml"/>
  <Override PartName="/ppt/comments/comment3.xml" ContentType="application/vnd.openxmlformats-officedocument.presentationml.comment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omments/comment4.xml" ContentType="application/vnd.openxmlformats-officedocument.presentationml.comment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0"/>
  </p:notesMasterIdLst>
  <p:sldIdLst>
    <p:sldId id="294" r:id="rId2"/>
    <p:sldId id="295" r:id="rId3"/>
    <p:sldId id="328" r:id="rId4"/>
    <p:sldId id="324" r:id="rId5"/>
    <p:sldId id="304" r:id="rId6"/>
    <p:sldId id="308" r:id="rId7"/>
    <p:sldId id="309" r:id="rId8"/>
    <p:sldId id="329" r:id="rId9"/>
    <p:sldId id="311" r:id="rId10"/>
    <p:sldId id="316" r:id="rId11"/>
    <p:sldId id="310" r:id="rId12"/>
    <p:sldId id="317" r:id="rId13"/>
    <p:sldId id="322" r:id="rId14"/>
    <p:sldId id="320" r:id="rId15"/>
    <p:sldId id="321" r:id="rId16"/>
    <p:sldId id="326" r:id="rId17"/>
    <p:sldId id="323" r:id="rId18"/>
    <p:sldId id="330" r:id="rId19"/>
  </p:sldIdLst>
  <p:sldSz cx="9144000" cy="6858000" type="screen4x3"/>
  <p:notesSz cx="9144000" cy="6858000"/>
  <p:embeddedFontLs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맑은 고딕" panose="020B0503020000020004" pitchFamily="50" charset="-127"/>
      <p:regular r:id="rId25"/>
      <p:bold r:id="rId26"/>
    </p:embeddedFont>
    <p:embeddedFont>
      <p:font typeface="맑은 고딕" panose="020B0503020000020004" pitchFamily="50" charset="-127"/>
      <p:regular r:id="rId25"/>
      <p:bold r:id="rId26"/>
    </p:embeddedFont>
    <p:embeddedFont>
      <p:font typeface="배달의민족 주아" panose="02020603020101020101" pitchFamily="18" charset="-127"/>
      <p:regular r:id="rId2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42A1568D-D693-45BF-8CAA-4656C853AA55}">
          <p14:sldIdLst>
            <p14:sldId id="294"/>
            <p14:sldId id="295"/>
            <p14:sldId id="328"/>
            <p14:sldId id="324"/>
            <p14:sldId id="304"/>
            <p14:sldId id="308"/>
            <p14:sldId id="309"/>
            <p14:sldId id="329"/>
            <p14:sldId id="311"/>
            <p14:sldId id="316"/>
            <p14:sldId id="310"/>
            <p14:sldId id="317"/>
            <p14:sldId id="322"/>
            <p14:sldId id="320"/>
            <p14:sldId id="321"/>
            <p14:sldId id="326"/>
            <p14:sldId id="323"/>
            <p14:sldId id="33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Y" initials="J" lastIdx="48" clrIdx="0">
    <p:extLst>
      <p:ext uri="{19B8F6BF-5375-455C-9EA6-DF929625EA0E}">
        <p15:presenceInfo xmlns:p15="http://schemas.microsoft.com/office/powerpoint/2012/main" userId="96678518de179b7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35353"/>
    <a:srgbClr val="343434"/>
    <a:srgbClr val="212121"/>
    <a:srgbClr val="F6F6F6"/>
    <a:srgbClr val="141414"/>
    <a:srgbClr val="4F80B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0E3FDE45-AF77-4B5C-9715-49D594BDF05E}" styleName="밝은 스타일 1 - 강조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284E427A-3D55-4303-BF80-6455036E1DE7}" styleName="테마 스타일 1 - 강조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697" autoAdjust="0"/>
    <p:restoredTop sz="95244" autoAdjust="0"/>
  </p:normalViewPr>
  <p:slideViewPr>
    <p:cSldViewPr>
      <p:cViewPr varScale="1">
        <p:scale>
          <a:sx n="114" d="100"/>
          <a:sy n="114" d="100"/>
        </p:scale>
        <p:origin x="1290" y="10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viewProps" Target="view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7-18T15:33:15.705" idx="30">
    <p:pos x="138" y="89"/>
    <p:text>주제: 어떤 상관분석?</p:text>
    <p:extLst>
      <p:ext uri="{C676402C-5697-4E1C-873F-D02D1690AC5C}">
        <p15:threadingInfo xmlns:p15="http://schemas.microsoft.com/office/powerpoint/2012/main" timeZoneBias="-540"/>
      </p:ext>
    </p:extLst>
  </p:cm>
  <p:cm authorId="1" dt="2021-07-19T00:23:13.900" idx="31">
    <p:pos x="138" y="185"/>
    <p:text>서울시 자치구 간 저가형 및 고가형 카페의 점포 수 비교를 통한 지역 불균형의 확인(?)</p:text>
    <p:extLst>
      <p:ext uri="{C676402C-5697-4E1C-873F-D02D1690AC5C}">
        <p15:threadingInfo xmlns:p15="http://schemas.microsoft.com/office/powerpoint/2012/main" timeZoneBias="-540">
          <p15:parentCm authorId="1" idx="30"/>
        </p15:threadingInfo>
      </p:ext>
    </p:extLst>
  </p:cm>
  <p:cm authorId="1" dt="2021-07-19T01:25:07.543" idx="32">
    <p:pos x="138" y="281"/>
    <p:text>프랜차이즈 카페와 자치구 간의 비교</p:text>
    <p:extLst>
      <p:ext uri="{C676402C-5697-4E1C-873F-D02D1690AC5C}">
        <p15:threadingInfo xmlns:p15="http://schemas.microsoft.com/office/powerpoint/2012/main" timeZoneBias="-540">
          <p15:parentCm authorId="1" idx="30"/>
        </p15:threadingInfo>
      </p:ext>
    </p:extLst>
  </p:cm>
  <p:cm authorId="1" dt="2021-07-19T01:25:17.387" idx="33">
    <p:pos x="138" y="377"/>
    <p:text>원제: 카페 입지 조건에 따른 서울시 자치구 간 상관 분석</p:text>
    <p:extLst>
      <p:ext uri="{C676402C-5697-4E1C-873F-D02D1690AC5C}">
        <p15:threadingInfo xmlns:p15="http://schemas.microsoft.com/office/powerpoint/2012/main" timeZoneBias="-540">
          <p15:parentCm authorId="1" idx="30"/>
        </p15:threadingInfo>
      </p:ext>
    </p:extLst>
  </p:cm>
  <p:cm authorId="1" dt="2021-07-19T01:41:13.258" idx="34">
    <p:pos x="138" y="473"/>
    <p:text>서울시 자치구 내에서 저가형 및 고가형 카페 입점?에 영향을 미치는 요인들의 탐구 – 
- 요인들: 유동인구, 아파트 매매가격, 대중교통</p:text>
    <p:extLst>
      <p:ext uri="{C676402C-5697-4E1C-873F-D02D1690AC5C}">
        <p15:threadingInfo xmlns:p15="http://schemas.microsoft.com/office/powerpoint/2012/main" timeZoneBias="-540">
          <p15:parentCm authorId="1" idx="30"/>
        </p15:threadingInfo>
      </p:ext>
    </p:extLst>
  </p:cm>
  <p:cm authorId="1" dt="2021-07-19T01:42:19.437" idx="35">
    <p:pos x="138" y="569"/>
    <p:text>서울시 자치구와 저가형 및 고가형 카페 간의 상관관계</p:text>
    <p:extLst>
      <p:ext uri="{C676402C-5697-4E1C-873F-D02D1690AC5C}">
        <p15:threadingInfo xmlns:p15="http://schemas.microsoft.com/office/powerpoint/2012/main" timeZoneBias="-540">
          <p15:parentCm authorId="1" idx="30"/>
        </p15:threadingInfo>
      </p:ext>
    </p:extLst>
  </p:cm>
  <p:cm authorId="1" dt="2021-07-19T02:27:50.187" idx="36">
    <p:pos x="138" y="665"/>
    <p:text>고가 및 저가형 카페의 서울시 입점 분석</p:text>
    <p:extLst>
      <p:ext uri="{C676402C-5697-4E1C-873F-D02D1690AC5C}">
        <p15:threadingInfo xmlns:p15="http://schemas.microsoft.com/office/powerpoint/2012/main" timeZoneBias="-540">
          <p15:parentCm authorId="1" idx="30"/>
        </p15:threadingInfo>
      </p:ext>
    </p:extLst>
  </p:cm>
  <p:cm authorId="1" dt="2021-07-19T02:27:55.290" idx="37">
    <p:pos x="138" y="761"/>
    <p:text>고가 및 저가형 카페 입점 위치를 통한 서울시 자치구 간 불균형 분석</p:text>
    <p:extLst>
      <p:ext uri="{C676402C-5697-4E1C-873F-D02D1690AC5C}">
        <p15:threadingInfo xmlns:p15="http://schemas.microsoft.com/office/powerpoint/2012/main" timeZoneBias="-540">
          <p15:parentCm authorId="1" idx="30"/>
        </p15:threadingInfo>
      </p:ext>
    </p:extLst>
  </p:cm>
  <p:cm authorId="1" dt="2021-07-19T02:34:39.837" idx="38">
    <p:pos x="341" y="75"/>
    <p:text>목표:</p:text>
    <p:extLst>
      <p:ext uri="{C676402C-5697-4E1C-873F-D02D1690AC5C}">
        <p15:threadingInfo xmlns:p15="http://schemas.microsoft.com/office/powerpoint/2012/main" timeZoneBias="-540"/>
      </p:ext>
    </p:extLst>
  </p:cm>
  <p:cm authorId="1" dt="2021-07-19T02:34:51.716" idx="39">
    <p:pos x="341" y="171"/>
    <p:text>저가 및 고가 카페를 서울시 자치구 간 특성? 불균형? 과 연결시킬 수 있을까?</p:text>
    <p:extLst>
      <p:ext uri="{C676402C-5697-4E1C-873F-D02D1690AC5C}">
        <p15:threadingInfo xmlns:p15="http://schemas.microsoft.com/office/powerpoint/2012/main" timeZoneBias="-540">
          <p15:parentCm authorId="1" idx="38"/>
        </p15:threadingInfo>
      </p:ext>
    </p:extLst>
  </p:cm>
  <p:cm authorId="1" dt="2021-07-19T02:34:56.233" idx="40">
    <p:pos x="341" y="267"/>
    <p:text>이런 특성으로는 뭐를 볼 수 있을까? 대중교통? 공공지가?</p:text>
    <p:extLst>
      <p:ext uri="{C676402C-5697-4E1C-873F-D02D1690AC5C}">
        <p15:threadingInfo xmlns:p15="http://schemas.microsoft.com/office/powerpoint/2012/main" timeZoneBias="-540">
          <p15:parentCm authorId="1" idx="38"/>
        </p15:threadingInfo>
      </p:ext>
    </p:extLst>
  </p:cm>
  <p:cm authorId="1" dt="2021-07-19T02:35:02.548" idx="41">
    <p:pos x="341" y="363"/>
    <p:text>저가 및 고가 카페로 서울시 자치구 간 불균형을 볼 수 있을까?</p:text>
    <p:extLst>
      <p:ext uri="{C676402C-5697-4E1C-873F-D02D1690AC5C}">
        <p15:threadingInfo xmlns:p15="http://schemas.microsoft.com/office/powerpoint/2012/main" timeZoneBias="-540">
          <p15:parentCm authorId="1" idx="38"/>
        </p15:threadingInfo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7-19T03:02:31.417" idx="43">
    <p:pos x="5049" y="2615"/>
    <p:text>네이버 API를 통해 행정동 주소를 법정도 주소로 바궜다</p:text>
    <p:extLst>
      <p:ext uri="{C676402C-5697-4E1C-873F-D02D1690AC5C}">
        <p15:threadingInfo xmlns:p15="http://schemas.microsoft.com/office/powerpoint/2012/main" timeZoneBias="-540"/>
      </p:ext>
    </p:extLst>
  </p:cm>
  <p:cm authorId="1" dt="2021-07-19T03:03:48.371" idx="44">
    <p:pos x="2499" y="2595"/>
    <p:text>RAW에서 동으로 변환, G3, B4 각각에 해당하는 동의 유동인구를 평균냄.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7-18T23:54:29.137" idx="4">
    <p:pos x="4061" y="323"/>
    <p:text>쌍방 화살표는 어떨까? 상관관계 분석만 헀기 때문에 인과관계를 나타내는 일방향 화살표의 표현은 어려움</p:text>
    <p:extLst>
      <p:ext uri="{C676402C-5697-4E1C-873F-D02D1690AC5C}">
        <p15:threadingInfo xmlns:p15="http://schemas.microsoft.com/office/powerpoint/2012/main" timeZoneBias="-540"/>
      </p:ext>
    </p:extLst>
  </p:cm>
  <p:cm authorId="1" dt="2021-07-19T00:09:53.976" idx="5">
    <p:pos x="4061" y="419"/>
    <p:text>input, output 뺄지 넣을지.</p:text>
    <p:extLst>
      <p:ext uri="{C676402C-5697-4E1C-873F-D02D1690AC5C}">
        <p15:threadingInfo xmlns:p15="http://schemas.microsoft.com/office/powerpoint/2012/main" timeZoneBias="-540">
          <p15:parentCm authorId="1" idx="4"/>
        </p15:threadingInfo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7-19T03:31:17.097" idx="48">
    <p:pos x="10" y="10"/>
    <p:text>애니메이션 삭제</p:text>
    <p:extLst>
      <p:ext uri="{C676402C-5697-4E1C-873F-D02D1690AC5C}">
        <p15:threadingInfo xmlns:p15="http://schemas.microsoft.com/office/powerpoint/2012/main" timeZoneBias="-54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1BE92C-226B-4584-8599-DBCDD753218F}" type="datetimeFigureOut">
              <a:rPr lang="ko-KR" altLang="en-US" smtClean="0"/>
              <a:t>2021-07-19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857250"/>
            <a:ext cx="30861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B7F957-B6BE-4959-AA38-815D1BA6F8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27954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58140" indent="-287020">
              <a:lnSpc>
                <a:spcPct val="100000"/>
              </a:lnSpc>
              <a:buFont typeface="Wingdings"/>
              <a:buChar char=""/>
              <a:tabLst>
                <a:tab pos="358775" algn="l"/>
              </a:tabLst>
            </a:pPr>
            <a:r>
              <a:rPr lang="en-US" altLang="ko-KR" sz="12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[</a:t>
            </a:r>
            <a:r>
              <a:rPr lang="ko-KR" altLang="en-US" sz="12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주제 </a:t>
            </a:r>
            <a:r>
              <a:rPr lang="en-US" altLang="ko-KR" sz="12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&amp; </a:t>
            </a:r>
            <a:r>
              <a:rPr lang="ko-KR" altLang="en-US" sz="12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목표</a:t>
            </a:r>
            <a:r>
              <a:rPr lang="en-US" altLang="ko-KR" sz="12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]</a:t>
            </a:r>
            <a:endParaRPr lang="ko-KR" altLang="en-US" sz="1200" spc="15" baseline="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  <a:p>
            <a:pPr marL="356870" marR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>
                <a:tab pos="358775" algn="l"/>
              </a:tabLst>
              <a:defRPr/>
            </a:pP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주제 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: 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카페 입지 조건에 따른 서울시 자치구 간 상관 분석 </a:t>
            </a:r>
            <a:endParaRPr lang="en-US" altLang="ko-KR" sz="1200" spc="15" baseline="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  <a:p>
            <a:pPr marL="356870" marR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>
                <a:tab pos="358775" algn="l"/>
              </a:tabLst>
              <a:defRPr/>
            </a:pPr>
            <a:r>
              <a:rPr lang="en-US" altLang="ko-KR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(</a:t>
            </a:r>
            <a:r>
              <a:rPr lang="ko-KR" altLang="en-US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강남과 강북지역의 공동주택단지 생활환경 비교 평가 연구</a:t>
            </a:r>
            <a:r>
              <a:rPr lang="en-US" altLang="ko-KR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vs </a:t>
            </a:r>
            <a:r>
              <a:rPr lang="ko-KR" altLang="en-US" sz="1200" b="1" spc="15" baseline="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창동상계</a:t>
            </a:r>
            <a:r>
              <a:rPr lang="ko-KR" altLang="en-US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 도시계획보고서 자료 첨부</a:t>
            </a:r>
            <a:r>
              <a:rPr lang="en-US" altLang="ko-KR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)</a:t>
            </a:r>
          </a:p>
          <a:p>
            <a:pPr marL="356870" indent="-285750">
              <a:buFontTx/>
              <a:buChar char="-"/>
              <a:tabLst>
                <a:tab pos="358775" algn="l"/>
              </a:tabLst>
            </a:pP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서울시 프랜차이즈 카페의 가격 전략과 카페 입지요건 간의 상관관계 분석</a:t>
            </a:r>
            <a:endParaRPr lang="en-US" altLang="ko-KR" sz="1200" b="1" spc="15" baseline="0" dirty="0">
              <a:solidFill>
                <a:schemeClr val="tx2">
                  <a:lumMod val="60000"/>
                  <a:lumOff val="4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  <a:p>
            <a:pPr marL="356870" indent="-285750">
              <a:lnSpc>
                <a:spcPct val="100000"/>
              </a:lnSpc>
              <a:buFontTx/>
              <a:buChar char="-"/>
              <a:tabLst>
                <a:tab pos="358775" algn="l"/>
              </a:tabLst>
            </a:pPr>
            <a:endParaRPr lang="ko-KR" altLang="en-US" sz="1200" spc="15" baseline="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  <a:p>
            <a:pPr marL="356870" marR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>
                <a:tab pos="358775" algn="l"/>
              </a:tabLst>
              <a:defRPr/>
            </a:pP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[</a:t>
            </a:r>
            <a:r>
              <a:rPr lang="ko-KR" altLang="en-US" sz="12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배경</a:t>
            </a:r>
            <a:r>
              <a:rPr lang="en-US" altLang="ko-KR" sz="12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]</a:t>
            </a:r>
          </a:p>
          <a:p>
            <a:pPr marL="356870" indent="-285750" algn="l">
              <a:lnSpc>
                <a:spcPct val="100000"/>
              </a:lnSpc>
              <a:buFontTx/>
              <a:buChar char="-"/>
              <a:tabLst>
                <a:tab pos="358775" algn="l"/>
              </a:tabLst>
            </a:pPr>
            <a:r>
              <a:rPr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1200" b="1" u="none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유현준 교수님의 신문 사설</a:t>
            </a:r>
            <a:r>
              <a:rPr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</a:p>
          <a:p>
            <a:pPr marL="356870" indent="-285750">
              <a:lnSpc>
                <a:spcPct val="100000"/>
              </a:lnSpc>
              <a:buFontTx/>
              <a:buChar char="-"/>
              <a:tabLst>
                <a:tab pos="358775" algn="l"/>
              </a:tabLst>
            </a:pP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현대 카페가 가지는 의미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 -&gt; 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휴식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 -&gt; </a:t>
            </a:r>
            <a:r>
              <a:rPr lang="ko-KR" altLang="en-US" sz="1200" spc="15" baseline="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지역간의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 차이가 있을까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? </a:t>
            </a:r>
          </a:p>
          <a:p>
            <a:pPr marL="356870" indent="-285750">
              <a:lnSpc>
                <a:spcPct val="100000"/>
              </a:lnSpc>
              <a:buFontTx/>
              <a:buChar char="-"/>
              <a:tabLst>
                <a:tab pos="358775" algn="l"/>
              </a:tabLst>
            </a:pP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-&gt; “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카페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”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로 지역 특성을 볼 수 있지 않을까</a:t>
            </a:r>
            <a:endParaRPr lang="en-US" altLang="ko-KR" sz="1200" spc="15" baseline="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  <a:p>
            <a:pPr marL="356870" indent="-285750">
              <a:lnSpc>
                <a:spcPct val="100000"/>
              </a:lnSpc>
              <a:buFontTx/>
              <a:buChar char="-"/>
              <a:tabLst>
                <a:tab pos="358775" algn="l"/>
              </a:tabLst>
            </a:pPr>
            <a:endParaRPr lang="en-US" altLang="ko-KR" sz="1200" spc="15" baseline="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  <a:p>
            <a:pPr marL="356870" indent="-285750">
              <a:lnSpc>
                <a:spcPct val="100000"/>
              </a:lnSpc>
              <a:buFontTx/>
              <a:buChar char="-"/>
              <a:tabLst>
                <a:tab pos="358775" algn="l"/>
              </a:tabLst>
            </a:pP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카페가 강남에는 고급화 전략 카페가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, </a:t>
            </a:r>
            <a:r>
              <a:rPr lang="en-US" altLang="ko-KR" sz="1200" u="sng" spc="15" baseline="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D4</a:t>
            </a:r>
            <a:r>
              <a:rPr lang="ko-KR" altLang="en-US" sz="1200" u="sng" spc="15" baseline="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구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은 저가 전략 카페가 많을까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?</a:t>
            </a:r>
          </a:p>
          <a:p>
            <a:pPr marL="356870" indent="-285750">
              <a:lnSpc>
                <a:spcPct val="100000"/>
              </a:lnSpc>
              <a:buFontTx/>
              <a:buChar char="-"/>
              <a:tabLst>
                <a:tab pos="358775" algn="l"/>
              </a:tabLst>
            </a:pPr>
            <a:r>
              <a:rPr lang="en-US" altLang="ko-KR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(</a:t>
            </a:r>
            <a:r>
              <a:rPr lang="ko-KR" altLang="en-US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카톡 </a:t>
            </a:r>
            <a:r>
              <a:rPr lang="en-US" altLang="ko-KR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ppt </a:t>
            </a:r>
            <a:r>
              <a:rPr lang="ko-KR" altLang="en-US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연구배경 첨부</a:t>
            </a:r>
            <a:r>
              <a:rPr lang="en-US" altLang="ko-KR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)</a:t>
            </a:r>
          </a:p>
          <a:p>
            <a:pPr marL="71120" indent="0">
              <a:lnSpc>
                <a:spcPct val="100000"/>
              </a:lnSpc>
              <a:buFontTx/>
              <a:buNone/>
              <a:tabLst>
                <a:tab pos="358775" algn="l"/>
              </a:tabLst>
            </a:pP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[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목표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]</a:t>
            </a:r>
          </a:p>
          <a:p>
            <a:pPr marL="356870" marR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>
                <a:tab pos="358775" algn="l"/>
              </a:tabLst>
              <a:defRPr/>
            </a:pP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카페 가격 전략과 </a:t>
            </a:r>
            <a:r>
              <a:rPr lang="en-US" altLang="ko-KR" sz="1200" u="sng" spc="15" baseline="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G3</a:t>
            </a:r>
            <a:r>
              <a:rPr lang="ko-KR" altLang="en-US" sz="1200" u="sng" spc="15" baseline="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구 </a:t>
            </a:r>
            <a:r>
              <a:rPr lang="en-US" altLang="ko-KR" sz="1200" u="sng" spc="15" baseline="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D4</a:t>
            </a:r>
            <a:r>
              <a:rPr lang="ko-KR" altLang="en-US" sz="1200" u="sng" spc="15" baseline="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구</a:t>
            </a:r>
            <a:r>
              <a:rPr lang="ko-KR" altLang="en-US" sz="1200" u="none" spc="15" baseline="0" dirty="0">
                <a:solidFill>
                  <a:schemeClr val="tx1"/>
                </a:solidFill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 상관관계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B7F957-B6BE-4959-AA38-815D1BA6F843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39683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58140" indent="-287020">
              <a:lnSpc>
                <a:spcPct val="100000"/>
              </a:lnSpc>
              <a:buFont typeface="Wingdings"/>
              <a:buChar char=""/>
              <a:tabLst>
                <a:tab pos="358775" algn="l"/>
              </a:tabLst>
            </a:pPr>
            <a:r>
              <a:rPr lang="en-US" altLang="ko-KR" sz="12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[</a:t>
            </a:r>
            <a:r>
              <a:rPr lang="ko-KR" altLang="en-US" sz="12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주제 </a:t>
            </a:r>
            <a:r>
              <a:rPr lang="en-US" altLang="ko-KR" sz="12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&amp; </a:t>
            </a:r>
            <a:r>
              <a:rPr lang="ko-KR" altLang="en-US" sz="12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목표</a:t>
            </a:r>
            <a:r>
              <a:rPr lang="en-US" altLang="ko-KR" sz="12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]</a:t>
            </a:r>
            <a:endParaRPr lang="ko-KR" altLang="en-US" sz="1200" spc="15" baseline="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  <a:p>
            <a:pPr marL="356870" marR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>
                <a:tab pos="358775" algn="l"/>
              </a:tabLst>
              <a:defRPr/>
            </a:pP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주제 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: 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카페 입지 조건에 따른 서울시 자치구 간 상관 분석 </a:t>
            </a:r>
            <a:endParaRPr lang="en-US" altLang="ko-KR" sz="1200" spc="15" baseline="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  <a:p>
            <a:pPr marL="356870" marR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>
                <a:tab pos="358775" algn="l"/>
              </a:tabLst>
              <a:defRPr/>
            </a:pPr>
            <a:r>
              <a:rPr lang="en-US" altLang="ko-KR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(</a:t>
            </a:r>
            <a:r>
              <a:rPr lang="ko-KR" altLang="en-US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강남과 강북지역의 공동주택단지 생활환경 비교 평가 연구</a:t>
            </a:r>
            <a:r>
              <a:rPr lang="en-US" altLang="ko-KR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vs </a:t>
            </a:r>
            <a:r>
              <a:rPr lang="ko-KR" altLang="en-US" sz="1200" b="1" spc="15" baseline="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창동상계</a:t>
            </a:r>
            <a:r>
              <a:rPr lang="ko-KR" altLang="en-US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 도시계획보고서 자료 첨부</a:t>
            </a:r>
            <a:r>
              <a:rPr lang="en-US" altLang="ko-KR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)</a:t>
            </a:r>
          </a:p>
          <a:p>
            <a:pPr marL="356870" indent="-285750">
              <a:buFontTx/>
              <a:buChar char="-"/>
              <a:tabLst>
                <a:tab pos="358775" algn="l"/>
              </a:tabLst>
            </a:pP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서울시 프랜차이즈 카페의 가격 전략과 카페 입지요건 간의 상관관계 분석</a:t>
            </a:r>
            <a:endParaRPr lang="en-US" altLang="ko-KR" sz="1200" b="1" spc="15" baseline="0" dirty="0">
              <a:solidFill>
                <a:schemeClr val="tx2">
                  <a:lumMod val="60000"/>
                  <a:lumOff val="4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  <a:p>
            <a:pPr marL="356870" indent="-285750">
              <a:lnSpc>
                <a:spcPct val="100000"/>
              </a:lnSpc>
              <a:buFontTx/>
              <a:buChar char="-"/>
              <a:tabLst>
                <a:tab pos="358775" algn="l"/>
              </a:tabLst>
            </a:pPr>
            <a:endParaRPr lang="ko-KR" altLang="en-US" sz="1200" spc="15" baseline="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  <a:p>
            <a:pPr marL="356870" marR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>
                <a:tab pos="358775" algn="l"/>
              </a:tabLst>
              <a:defRPr/>
            </a:pP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[</a:t>
            </a:r>
            <a:r>
              <a:rPr lang="ko-KR" altLang="en-US" sz="12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배경</a:t>
            </a:r>
            <a:r>
              <a:rPr lang="en-US" altLang="ko-KR" sz="12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]</a:t>
            </a:r>
          </a:p>
          <a:p>
            <a:pPr marL="356870" indent="-285750" algn="l">
              <a:lnSpc>
                <a:spcPct val="100000"/>
              </a:lnSpc>
              <a:buFontTx/>
              <a:buChar char="-"/>
              <a:tabLst>
                <a:tab pos="358775" algn="l"/>
              </a:tabLst>
            </a:pPr>
            <a:r>
              <a:rPr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1200" b="1" u="none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유현준 교수님의 신문 사설</a:t>
            </a:r>
            <a:r>
              <a:rPr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</a:p>
          <a:p>
            <a:pPr marL="356870" indent="-285750">
              <a:lnSpc>
                <a:spcPct val="100000"/>
              </a:lnSpc>
              <a:buFontTx/>
              <a:buChar char="-"/>
              <a:tabLst>
                <a:tab pos="358775" algn="l"/>
              </a:tabLst>
            </a:pP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현대 카페가 가지는 의미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 -&gt; 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휴식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 -&gt; </a:t>
            </a:r>
            <a:r>
              <a:rPr lang="ko-KR" altLang="en-US" sz="1200" spc="15" baseline="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지역간의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 차이가 있을까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? </a:t>
            </a:r>
          </a:p>
          <a:p>
            <a:pPr marL="356870" indent="-285750">
              <a:lnSpc>
                <a:spcPct val="100000"/>
              </a:lnSpc>
              <a:buFontTx/>
              <a:buChar char="-"/>
              <a:tabLst>
                <a:tab pos="358775" algn="l"/>
              </a:tabLst>
            </a:pP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-&gt; “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카페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”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로 지역 특성을 볼 수 있지 않을까</a:t>
            </a:r>
            <a:endParaRPr lang="en-US" altLang="ko-KR" sz="1200" spc="15" baseline="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  <a:p>
            <a:pPr marL="356870" indent="-285750">
              <a:lnSpc>
                <a:spcPct val="100000"/>
              </a:lnSpc>
              <a:buFontTx/>
              <a:buChar char="-"/>
              <a:tabLst>
                <a:tab pos="358775" algn="l"/>
              </a:tabLst>
            </a:pPr>
            <a:endParaRPr lang="en-US" altLang="ko-KR" sz="1200" spc="15" baseline="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  <a:p>
            <a:pPr marL="356870" indent="-285750">
              <a:lnSpc>
                <a:spcPct val="100000"/>
              </a:lnSpc>
              <a:buFontTx/>
              <a:buChar char="-"/>
              <a:tabLst>
                <a:tab pos="358775" algn="l"/>
              </a:tabLst>
            </a:pP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카페가 강남에는 고급화 전략 카페가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, </a:t>
            </a:r>
            <a:r>
              <a:rPr lang="en-US" altLang="ko-KR" sz="1200" u="sng" spc="15" baseline="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D4</a:t>
            </a:r>
            <a:r>
              <a:rPr lang="ko-KR" altLang="en-US" sz="1200" u="sng" spc="15" baseline="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구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은 저가 전략 카페가 많을까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?</a:t>
            </a:r>
          </a:p>
          <a:p>
            <a:pPr marL="356870" indent="-285750">
              <a:lnSpc>
                <a:spcPct val="100000"/>
              </a:lnSpc>
              <a:buFontTx/>
              <a:buChar char="-"/>
              <a:tabLst>
                <a:tab pos="358775" algn="l"/>
              </a:tabLst>
            </a:pPr>
            <a:r>
              <a:rPr lang="en-US" altLang="ko-KR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(</a:t>
            </a:r>
            <a:r>
              <a:rPr lang="ko-KR" altLang="en-US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카톡 </a:t>
            </a:r>
            <a:r>
              <a:rPr lang="en-US" altLang="ko-KR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ppt </a:t>
            </a:r>
            <a:r>
              <a:rPr lang="ko-KR" altLang="en-US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연구배경 첨부</a:t>
            </a:r>
            <a:r>
              <a:rPr lang="en-US" altLang="ko-KR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)</a:t>
            </a:r>
          </a:p>
          <a:p>
            <a:pPr marL="71120" indent="0">
              <a:lnSpc>
                <a:spcPct val="100000"/>
              </a:lnSpc>
              <a:buFontTx/>
              <a:buNone/>
              <a:tabLst>
                <a:tab pos="358775" algn="l"/>
              </a:tabLst>
            </a:pP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[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목표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]</a:t>
            </a:r>
          </a:p>
          <a:p>
            <a:pPr marL="356870" marR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>
                <a:tab pos="358775" algn="l"/>
              </a:tabLst>
              <a:defRPr/>
            </a:pP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카페 가격 전략과 </a:t>
            </a:r>
            <a:r>
              <a:rPr lang="en-US" altLang="ko-KR" sz="1200" u="sng" spc="15" baseline="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G3</a:t>
            </a:r>
            <a:r>
              <a:rPr lang="ko-KR" altLang="en-US" sz="1200" u="sng" spc="15" baseline="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구 </a:t>
            </a:r>
            <a:r>
              <a:rPr lang="en-US" altLang="ko-KR" sz="1200" u="sng" spc="15" baseline="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D4</a:t>
            </a:r>
            <a:r>
              <a:rPr lang="ko-KR" altLang="en-US" sz="1200" u="sng" spc="15" baseline="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구</a:t>
            </a:r>
            <a:r>
              <a:rPr lang="ko-KR" altLang="en-US" sz="1200" u="none" spc="15" baseline="0" dirty="0">
                <a:solidFill>
                  <a:schemeClr val="tx1"/>
                </a:solidFill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 상관관계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B7F957-B6BE-4959-AA38-815D1BA6F843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0389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58140" indent="-287020">
              <a:lnSpc>
                <a:spcPct val="100000"/>
              </a:lnSpc>
              <a:buFont typeface="Wingdings"/>
              <a:buChar char=""/>
              <a:tabLst>
                <a:tab pos="358775" algn="l"/>
              </a:tabLst>
            </a:pPr>
            <a:r>
              <a:rPr lang="en-US" altLang="ko-KR" sz="12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[</a:t>
            </a:r>
            <a:r>
              <a:rPr lang="ko-KR" altLang="en-US" sz="12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주제 </a:t>
            </a:r>
            <a:r>
              <a:rPr lang="en-US" altLang="ko-KR" sz="12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&amp; </a:t>
            </a:r>
            <a:r>
              <a:rPr lang="ko-KR" altLang="en-US" sz="12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목표</a:t>
            </a:r>
            <a:r>
              <a:rPr lang="en-US" altLang="ko-KR" sz="12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]</a:t>
            </a:r>
            <a:endParaRPr lang="ko-KR" altLang="en-US" sz="1200" spc="15" baseline="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  <a:p>
            <a:pPr marL="356870" marR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>
                <a:tab pos="358775" algn="l"/>
              </a:tabLst>
              <a:defRPr/>
            </a:pP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주제 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: 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카페 입지 조건에 따른 서울시 자치구 간 상관 분석 </a:t>
            </a:r>
            <a:endParaRPr lang="en-US" altLang="ko-KR" sz="1200" spc="15" baseline="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  <a:p>
            <a:pPr marL="356870" marR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>
                <a:tab pos="358775" algn="l"/>
              </a:tabLst>
              <a:defRPr/>
            </a:pPr>
            <a:r>
              <a:rPr lang="en-US" altLang="ko-KR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(</a:t>
            </a:r>
            <a:r>
              <a:rPr lang="ko-KR" altLang="en-US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강남과 강북지역의 공동주택단지 생활환경 비교 평가 연구</a:t>
            </a:r>
            <a:r>
              <a:rPr lang="en-US" altLang="ko-KR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vs </a:t>
            </a:r>
            <a:r>
              <a:rPr lang="ko-KR" altLang="en-US" sz="1200" b="1" spc="15" baseline="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창동상계</a:t>
            </a:r>
            <a:r>
              <a:rPr lang="ko-KR" altLang="en-US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 도시계획보고서 자료 첨부</a:t>
            </a:r>
            <a:r>
              <a:rPr lang="en-US" altLang="ko-KR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)</a:t>
            </a:r>
          </a:p>
          <a:p>
            <a:pPr marL="356870" indent="-285750">
              <a:buFontTx/>
              <a:buChar char="-"/>
              <a:tabLst>
                <a:tab pos="358775" algn="l"/>
              </a:tabLst>
            </a:pP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서울시 프랜차이즈 카페의 가격 전략과 카페 입지요건 간의 상관관계 분석</a:t>
            </a:r>
            <a:endParaRPr lang="en-US" altLang="ko-KR" sz="1200" b="1" spc="15" baseline="0" dirty="0">
              <a:solidFill>
                <a:schemeClr val="tx2">
                  <a:lumMod val="60000"/>
                  <a:lumOff val="4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  <a:p>
            <a:pPr marL="356870" indent="-285750">
              <a:lnSpc>
                <a:spcPct val="100000"/>
              </a:lnSpc>
              <a:buFontTx/>
              <a:buChar char="-"/>
              <a:tabLst>
                <a:tab pos="358775" algn="l"/>
              </a:tabLst>
            </a:pPr>
            <a:endParaRPr lang="ko-KR" altLang="en-US" sz="1200" spc="15" baseline="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  <a:p>
            <a:pPr marL="356870" marR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>
                <a:tab pos="358775" algn="l"/>
              </a:tabLst>
              <a:defRPr/>
            </a:pP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[</a:t>
            </a:r>
            <a:r>
              <a:rPr lang="ko-KR" altLang="en-US" sz="12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배경</a:t>
            </a:r>
            <a:r>
              <a:rPr lang="en-US" altLang="ko-KR" sz="12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]</a:t>
            </a:r>
          </a:p>
          <a:p>
            <a:pPr marL="356870" indent="-285750" algn="l">
              <a:lnSpc>
                <a:spcPct val="100000"/>
              </a:lnSpc>
              <a:buFontTx/>
              <a:buChar char="-"/>
              <a:tabLst>
                <a:tab pos="358775" algn="l"/>
              </a:tabLst>
            </a:pPr>
            <a:r>
              <a:rPr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1200" b="1" u="none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유현준 교수님의 신문 사설</a:t>
            </a:r>
            <a:r>
              <a:rPr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</a:p>
          <a:p>
            <a:pPr marL="356870" indent="-285750">
              <a:lnSpc>
                <a:spcPct val="100000"/>
              </a:lnSpc>
              <a:buFontTx/>
              <a:buChar char="-"/>
              <a:tabLst>
                <a:tab pos="358775" algn="l"/>
              </a:tabLst>
            </a:pP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현대 카페가 가지는 의미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 -&gt; 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휴식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 -&gt; </a:t>
            </a:r>
            <a:r>
              <a:rPr lang="ko-KR" altLang="en-US" sz="1200" spc="15" baseline="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지역간의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 차이가 있을까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? </a:t>
            </a:r>
          </a:p>
          <a:p>
            <a:pPr marL="356870" indent="-285750">
              <a:lnSpc>
                <a:spcPct val="100000"/>
              </a:lnSpc>
              <a:buFontTx/>
              <a:buChar char="-"/>
              <a:tabLst>
                <a:tab pos="358775" algn="l"/>
              </a:tabLst>
            </a:pP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-&gt; “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카페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”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로 지역 특성을 볼 수 있지 않을까</a:t>
            </a:r>
            <a:endParaRPr lang="en-US" altLang="ko-KR" sz="1200" spc="15" baseline="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  <a:p>
            <a:pPr marL="356870" indent="-285750">
              <a:lnSpc>
                <a:spcPct val="100000"/>
              </a:lnSpc>
              <a:buFontTx/>
              <a:buChar char="-"/>
              <a:tabLst>
                <a:tab pos="358775" algn="l"/>
              </a:tabLst>
            </a:pPr>
            <a:endParaRPr lang="en-US" altLang="ko-KR" sz="1200" spc="15" baseline="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  <a:p>
            <a:pPr marL="356870" indent="-285750">
              <a:lnSpc>
                <a:spcPct val="100000"/>
              </a:lnSpc>
              <a:buFontTx/>
              <a:buChar char="-"/>
              <a:tabLst>
                <a:tab pos="358775" algn="l"/>
              </a:tabLst>
            </a:pP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카페가 강남에는 고급화 전략 카페가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, </a:t>
            </a:r>
            <a:r>
              <a:rPr lang="en-US" altLang="ko-KR" sz="1200" u="sng" spc="15" baseline="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D4</a:t>
            </a:r>
            <a:r>
              <a:rPr lang="ko-KR" altLang="en-US" sz="1200" u="sng" spc="15" baseline="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구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은 저가 전략 카페가 많을까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?</a:t>
            </a:r>
          </a:p>
          <a:p>
            <a:pPr marL="356870" indent="-285750">
              <a:lnSpc>
                <a:spcPct val="100000"/>
              </a:lnSpc>
              <a:buFontTx/>
              <a:buChar char="-"/>
              <a:tabLst>
                <a:tab pos="358775" algn="l"/>
              </a:tabLst>
            </a:pPr>
            <a:r>
              <a:rPr lang="en-US" altLang="ko-KR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(</a:t>
            </a:r>
            <a:r>
              <a:rPr lang="ko-KR" altLang="en-US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카톡 </a:t>
            </a:r>
            <a:r>
              <a:rPr lang="en-US" altLang="ko-KR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ppt </a:t>
            </a:r>
            <a:r>
              <a:rPr lang="ko-KR" altLang="en-US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연구배경 첨부</a:t>
            </a:r>
            <a:r>
              <a:rPr lang="en-US" altLang="ko-KR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)</a:t>
            </a:r>
          </a:p>
          <a:p>
            <a:pPr marL="71120" indent="0">
              <a:lnSpc>
                <a:spcPct val="100000"/>
              </a:lnSpc>
              <a:buFontTx/>
              <a:buNone/>
              <a:tabLst>
                <a:tab pos="358775" algn="l"/>
              </a:tabLst>
            </a:pP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[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목표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]</a:t>
            </a:r>
          </a:p>
          <a:p>
            <a:pPr marL="356870" marR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>
                <a:tab pos="358775" algn="l"/>
              </a:tabLst>
              <a:defRPr/>
            </a:pP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카페 가격 전략과 </a:t>
            </a:r>
            <a:r>
              <a:rPr lang="en-US" altLang="ko-KR" sz="1200" u="sng" spc="15" baseline="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G3</a:t>
            </a:r>
            <a:r>
              <a:rPr lang="ko-KR" altLang="en-US" sz="1200" u="sng" spc="15" baseline="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구 </a:t>
            </a:r>
            <a:r>
              <a:rPr lang="en-US" altLang="ko-KR" sz="1200" u="sng" spc="15" baseline="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D4</a:t>
            </a:r>
            <a:r>
              <a:rPr lang="ko-KR" altLang="en-US" sz="1200" u="sng" spc="15" baseline="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구</a:t>
            </a:r>
            <a:r>
              <a:rPr lang="ko-KR" altLang="en-US" sz="1200" u="none" spc="15" baseline="0" dirty="0">
                <a:solidFill>
                  <a:schemeClr val="tx1"/>
                </a:solidFill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 상관관계</a:t>
            </a:r>
            <a:endParaRPr lang="en-US" altLang="ko-KR" sz="1200" u="none" spc="15" baseline="0" dirty="0">
              <a:solidFill>
                <a:schemeClr val="tx1"/>
              </a:solidFill>
              <a:effectLst/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  <a:p>
            <a:pPr marL="7112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58775" algn="l"/>
              </a:tabLst>
              <a:defRPr/>
            </a:pPr>
            <a:endParaRPr lang="en-US" altLang="ko-KR" sz="1200" u="none" spc="15" baseline="0" dirty="0">
              <a:solidFill>
                <a:schemeClr val="tx1"/>
              </a:solidFill>
              <a:effectLst/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356870" marR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>
                <a:tab pos="358775" algn="l"/>
              </a:tabLst>
              <a:defRPr/>
            </a:pPr>
            <a:br>
              <a:rPr lang="en-US" altLang="ko-KR" spc="-65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</a:br>
            <a:r>
              <a:rPr lang="en-US" altLang="ko-KR" sz="1200" spc="-65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(</a:t>
            </a:r>
            <a:r>
              <a:rPr lang="ko-KR" altLang="en-US" sz="1200" spc="-65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예</a:t>
            </a:r>
            <a:r>
              <a:rPr lang="en-US" altLang="ko-KR" sz="1200" spc="-65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: </a:t>
            </a:r>
            <a:r>
              <a:rPr lang="ko-KR" altLang="en-US" sz="1200" spc="-65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고가의 커피는 동북 </a:t>
            </a:r>
            <a:r>
              <a:rPr lang="en-US" altLang="ko-KR" sz="1200" spc="-65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4</a:t>
            </a:r>
            <a:r>
              <a:rPr lang="ko-KR" altLang="en-US" sz="1200" spc="-65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구보다는 강남 </a:t>
            </a:r>
            <a:r>
              <a:rPr lang="en-US" altLang="ko-KR" sz="1200" spc="-65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3</a:t>
            </a:r>
            <a:r>
              <a:rPr lang="ko-KR" altLang="en-US" sz="1200" spc="-65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구에 입점하는 것이 유리함</a:t>
            </a:r>
            <a:r>
              <a:rPr lang="en-US" altLang="ko-KR" sz="1200" spc="-65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)</a:t>
            </a:r>
            <a:br>
              <a:rPr lang="en-US" altLang="ko-KR" sz="1200" spc="-65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</a:br>
            <a:r>
              <a:rPr lang="en-US" altLang="ko-KR" sz="1200" spc="-65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(</a:t>
            </a:r>
            <a:r>
              <a:rPr lang="ko-KR" altLang="en-US" sz="1200" spc="-65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예</a:t>
            </a:r>
            <a:r>
              <a:rPr lang="en-US" altLang="ko-KR" sz="1200" spc="-65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: </a:t>
            </a:r>
            <a:r>
              <a:rPr lang="ko-KR" altLang="en-US" sz="1200" spc="-65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저가의 커피는 버스정류장이 위치한 곳에 입점하는 것이 유리함</a:t>
            </a:r>
            <a:r>
              <a:rPr lang="en-US" altLang="ko-KR" sz="1200" spc="-65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)</a:t>
            </a:r>
          </a:p>
          <a:p>
            <a:pPr marL="356870" marR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>
                <a:tab pos="358775" algn="l"/>
              </a:tabLst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B7F957-B6BE-4959-AA38-815D1BA6F843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95798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58140" indent="-287020">
              <a:lnSpc>
                <a:spcPct val="100000"/>
              </a:lnSpc>
              <a:buFont typeface="Wingdings"/>
              <a:buChar char=""/>
              <a:tabLst>
                <a:tab pos="358775" algn="l"/>
              </a:tabLst>
            </a:pPr>
            <a:r>
              <a:rPr lang="en-US" altLang="ko-KR" sz="12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[</a:t>
            </a:r>
            <a:r>
              <a:rPr lang="ko-KR" altLang="en-US" sz="12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주제 </a:t>
            </a:r>
            <a:r>
              <a:rPr lang="en-US" altLang="ko-KR" sz="12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&amp; </a:t>
            </a:r>
            <a:r>
              <a:rPr lang="ko-KR" altLang="en-US" sz="12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목표</a:t>
            </a:r>
            <a:r>
              <a:rPr lang="en-US" altLang="ko-KR" sz="12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]</a:t>
            </a:r>
            <a:endParaRPr lang="ko-KR" altLang="en-US" sz="1200" spc="15" baseline="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  <a:p>
            <a:pPr marL="356870" marR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>
                <a:tab pos="358775" algn="l"/>
              </a:tabLst>
              <a:defRPr/>
            </a:pP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주제 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: 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카페 입지 조건에 따른 서울시 자치구 간 상관 분석 </a:t>
            </a:r>
            <a:endParaRPr lang="en-US" altLang="ko-KR" sz="1200" spc="15" baseline="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  <a:p>
            <a:pPr marL="356870" marR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>
                <a:tab pos="358775" algn="l"/>
              </a:tabLst>
              <a:defRPr/>
            </a:pPr>
            <a:r>
              <a:rPr lang="en-US" altLang="ko-KR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(</a:t>
            </a:r>
            <a:r>
              <a:rPr lang="ko-KR" altLang="en-US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강남과 강북지역의 공동주택단지 생활환경 비교 평가 연구</a:t>
            </a:r>
            <a:r>
              <a:rPr lang="en-US" altLang="ko-KR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vs </a:t>
            </a:r>
            <a:r>
              <a:rPr lang="ko-KR" altLang="en-US" sz="1200" b="1" spc="15" baseline="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창동상계</a:t>
            </a:r>
            <a:r>
              <a:rPr lang="ko-KR" altLang="en-US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 도시계획보고서 자료 첨부</a:t>
            </a:r>
            <a:r>
              <a:rPr lang="en-US" altLang="ko-KR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)</a:t>
            </a:r>
          </a:p>
          <a:p>
            <a:pPr marL="356870" indent="-285750">
              <a:buFontTx/>
              <a:buChar char="-"/>
              <a:tabLst>
                <a:tab pos="358775" algn="l"/>
              </a:tabLst>
            </a:pP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서울시 프랜차이즈 카페의 가격 전략과 카페 입지요건 간의 상관관계 분석</a:t>
            </a:r>
            <a:endParaRPr lang="en-US" altLang="ko-KR" sz="1200" b="1" spc="15" baseline="0" dirty="0">
              <a:solidFill>
                <a:schemeClr val="tx2">
                  <a:lumMod val="60000"/>
                  <a:lumOff val="4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  <a:p>
            <a:pPr marL="356870" indent="-285750">
              <a:lnSpc>
                <a:spcPct val="100000"/>
              </a:lnSpc>
              <a:buFontTx/>
              <a:buChar char="-"/>
              <a:tabLst>
                <a:tab pos="358775" algn="l"/>
              </a:tabLst>
            </a:pPr>
            <a:endParaRPr lang="ko-KR" altLang="en-US" sz="1200" spc="15" baseline="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  <a:p>
            <a:pPr marL="356870" marR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>
                <a:tab pos="358775" algn="l"/>
              </a:tabLst>
              <a:defRPr/>
            </a:pP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[</a:t>
            </a:r>
            <a:r>
              <a:rPr lang="ko-KR" altLang="en-US" sz="12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배경</a:t>
            </a:r>
            <a:r>
              <a:rPr lang="en-US" altLang="ko-KR" sz="12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]</a:t>
            </a:r>
          </a:p>
          <a:p>
            <a:pPr marL="356870" indent="-285750" algn="l">
              <a:lnSpc>
                <a:spcPct val="100000"/>
              </a:lnSpc>
              <a:buFontTx/>
              <a:buChar char="-"/>
              <a:tabLst>
                <a:tab pos="358775" algn="l"/>
              </a:tabLst>
            </a:pPr>
            <a:r>
              <a:rPr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1200" b="1" u="none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유현준 교수님의 신문 사설</a:t>
            </a:r>
            <a:r>
              <a:rPr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</a:p>
          <a:p>
            <a:pPr marL="356870" indent="-285750">
              <a:lnSpc>
                <a:spcPct val="100000"/>
              </a:lnSpc>
              <a:buFontTx/>
              <a:buChar char="-"/>
              <a:tabLst>
                <a:tab pos="358775" algn="l"/>
              </a:tabLst>
            </a:pP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현대 카페가 가지는 의미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 -&gt; 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휴식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 -&gt; </a:t>
            </a:r>
            <a:r>
              <a:rPr lang="ko-KR" altLang="en-US" sz="1200" spc="15" baseline="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지역간의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 차이가 있을까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? </a:t>
            </a:r>
          </a:p>
          <a:p>
            <a:pPr marL="356870" indent="-285750">
              <a:lnSpc>
                <a:spcPct val="100000"/>
              </a:lnSpc>
              <a:buFontTx/>
              <a:buChar char="-"/>
              <a:tabLst>
                <a:tab pos="358775" algn="l"/>
              </a:tabLst>
            </a:pP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-&gt; “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카페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”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로 지역 특성을 볼 수 있지 않을까</a:t>
            </a:r>
            <a:endParaRPr lang="en-US" altLang="ko-KR" sz="1200" spc="15" baseline="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  <a:p>
            <a:pPr marL="356870" indent="-285750">
              <a:lnSpc>
                <a:spcPct val="100000"/>
              </a:lnSpc>
              <a:buFontTx/>
              <a:buChar char="-"/>
              <a:tabLst>
                <a:tab pos="358775" algn="l"/>
              </a:tabLst>
            </a:pPr>
            <a:endParaRPr lang="en-US" altLang="ko-KR" sz="1200" spc="15" baseline="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  <a:p>
            <a:pPr marL="356870" indent="-285750">
              <a:lnSpc>
                <a:spcPct val="100000"/>
              </a:lnSpc>
              <a:buFontTx/>
              <a:buChar char="-"/>
              <a:tabLst>
                <a:tab pos="358775" algn="l"/>
              </a:tabLst>
            </a:pP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카페가 강남에는 고급화 전략 카페가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, </a:t>
            </a:r>
            <a:r>
              <a:rPr lang="en-US" altLang="ko-KR" sz="1200" u="sng" spc="15" baseline="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D4</a:t>
            </a:r>
            <a:r>
              <a:rPr lang="ko-KR" altLang="en-US" sz="1200" u="sng" spc="15" baseline="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구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은 저가 전략 카페가 많을까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?</a:t>
            </a:r>
          </a:p>
          <a:p>
            <a:pPr marL="356870" indent="-285750">
              <a:lnSpc>
                <a:spcPct val="100000"/>
              </a:lnSpc>
              <a:buFontTx/>
              <a:buChar char="-"/>
              <a:tabLst>
                <a:tab pos="358775" algn="l"/>
              </a:tabLst>
            </a:pPr>
            <a:r>
              <a:rPr lang="en-US" altLang="ko-KR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(</a:t>
            </a:r>
            <a:r>
              <a:rPr lang="ko-KR" altLang="en-US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카톡 </a:t>
            </a:r>
            <a:r>
              <a:rPr lang="en-US" altLang="ko-KR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ppt </a:t>
            </a:r>
            <a:r>
              <a:rPr lang="ko-KR" altLang="en-US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연구배경 첨부</a:t>
            </a:r>
            <a:r>
              <a:rPr lang="en-US" altLang="ko-KR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)</a:t>
            </a:r>
          </a:p>
          <a:p>
            <a:pPr marL="71120" indent="0">
              <a:lnSpc>
                <a:spcPct val="100000"/>
              </a:lnSpc>
              <a:buFontTx/>
              <a:buNone/>
              <a:tabLst>
                <a:tab pos="358775" algn="l"/>
              </a:tabLst>
            </a:pP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[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목표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]</a:t>
            </a:r>
          </a:p>
          <a:p>
            <a:pPr marL="356870" marR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>
                <a:tab pos="358775" algn="l"/>
              </a:tabLst>
              <a:defRPr/>
            </a:pP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카페 가격 전략과 </a:t>
            </a:r>
            <a:r>
              <a:rPr lang="en-US" altLang="ko-KR" sz="1200" u="sng" spc="15" baseline="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G3</a:t>
            </a:r>
            <a:r>
              <a:rPr lang="ko-KR" altLang="en-US" sz="1200" u="sng" spc="15" baseline="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구 </a:t>
            </a:r>
            <a:r>
              <a:rPr lang="en-US" altLang="ko-KR" sz="1200" u="sng" spc="15" baseline="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D4</a:t>
            </a:r>
            <a:r>
              <a:rPr lang="ko-KR" altLang="en-US" sz="1200" u="sng" spc="15" baseline="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구</a:t>
            </a:r>
            <a:r>
              <a:rPr lang="ko-KR" altLang="en-US" sz="1200" u="none" spc="15" baseline="0" dirty="0">
                <a:solidFill>
                  <a:schemeClr val="tx1"/>
                </a:solidFill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 상관관계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B7F957-B6BE-4959-AA38-815D1BA6F843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8664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58140" indent="-287020">
              <a:lnSpc>
                <a:spcPct val="100000"/>
              </a:lnSpc>
              <a:buFont typeface="Wingdings"/>
              <a:buChar char=""/>
              <a:tabLst>
                <a:tab pos="358775" algn="l"/>
              </a:tabLst>
            </a:pPr>
            <a:r>
              <a:rPr lang="en-US" altLang="ko-KR" sz="12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[</a:t>
            </a:r>
            <a:r>
              <a:rPr lang="ko-KR" altLang="en-US" sz="12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주제 </a:t>
            </a:r>
            <a:r>
              <a:rPr lang="en-US" altLang="ko-KR" sz="12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&amp; </a:t>
            </a:r>
            <a:r>
              <a:rPr lang="ko-KR" altLang="en-US" sz="12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목표</a:t>
            </a:r>
            <a:r>
              <a:rPr lang="en-US" altLang="ko-KR" sz="12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]</a:t>
            </a:r>
            <a:endParaRPr lang="ko-KR" altLang="en-US" sz="1200" spc="15" baseline="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  <a:p>
            <a:pPr marL="356870" marR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>
                <a:tab pos="358775" algn="l"/>
              </a:tabLst>
              <a:defRPr/>
            </a:pP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주제 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: 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카페 입지 조건에 따른 서울시 자치구 간 상관 분석 </a:t>
            </a:r>
            <a:endParaRPr lang="en-US" altLang="ko-KR" sz="1200" spc="15" baseline="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  <a:p>
            <a:pPr marL="356870" marR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>
                <a:tab pos="358775" algn="l"/>
              </a:tabLst>
              <a:defRPr/>
            </a:pPr>
            <a:r>
              <a:rPr lang="en-US" altLang="ko-KR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(</a:t>
            </a:r>
            <a:r>
              <a:rPr lang="ko-KR" altLang="en-US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강남과 강북지역의 공동주택단지 생활환경 비교 평가 연구</a:t>
            </a:r>
            <a:r>
              <a:rPr lang="en-US" altLang="ko-KR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vs </a:t>
            </a:r>
            <a:r>
              <a:rPr lang="ko-KR" altLang="en-US" sz="1200" b="1" spc="15" baseline="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창동상계</a:t>
            </a:r>
            <a:r>
              <a:rPr lang="ko-KR" altLang="en-US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 도시계획보고서 자료 첨부</a:t>
            </a:r>
            <a:r>
              <a:rPr lang="en-US" altLang="ko-KR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)</a:t>
            </a:r>
          </a:p>
          <a:p>
            <a:pPr marL="356870" indent="-285750">
              <a:buFontTx/>
              <a:buChar char="-"/>
              <a:tabLst>
                <a:tab pos="358775" algn="l"/>
              </a:tabLst>
            </a:pP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서울시 프랜차이즈 카페의 가격 전략과 카페 입지요건 간의 상관관계 분석</a:t>
            </a:r>
            <a:endParaRPr lang="en-US" altLang="ko-KR" sz="1200" b="1" spc="15" baseline="0" dirty="0">
              <a:solidFill>
                <a:schemeClr val="tx2">
                  <a:lumMod val="60000"/>
                  <a:lumOff val="4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  <a:p>
            <a:pPr marL="356870" indent="-285750">
              <a:lnSpc>
                <a:spcPct val="100000"/>
              </a:lnSpc>
              <a:buFontTx/>
              <a:buChar char="-"/>
              <a:tabLst>
                <a:tab pos="358775" algn="l"/>
              </a:tabLst>
            </a:pPr>
            <a:endParaRPr lang="ko-KR" altLang="en-US" sz="1200" spc="15" baseline="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  <a:p>
            <a:pPr marL="356870" marR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>
                <a:tab pos="358775" algn="l"/>
              </a:tabLst>
              <a:defRPr/>
            </a:pP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[</a:t>
            </a:r>
            <a:r>
              <a:rPr lang="ko-KR" altLang="en-US" sz="12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배경</a:t>
            </a:r>
            <a:r>
              <a:rPr lang="en-US" altLang="ko-KR" sz="12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]</a:t>
            </a:r>
          </a:p>
          <a:p>
            <a:pPr marL="356870" indent="-285750" algn="l">
              <a:lnSpc>
                <a:spcPct val="100000"/>
              </a:lnSpc>
              <a:buFontTx/>
              <a:buChar char="-"/>
              <a:tabLst>
                <a:tab pos="358775" algn="l"/>
              </a:tabLst>
            </a:pPr>
            <a:r>
              <a:rPr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1200" b="1" u="none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유현준 교수님의 신문 사설</a:t>
            </a:r>
            <a:r>
              <a:rPr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</a:p>
          <a:p>
            <a:pPr marL="356870" indent="-285750">
              <a:lnSpc>
                <a:spcPct val="100000"/>
              </a:lnSpc>
              <a:buFontTx/>
              <a:buChar char="-"/>
              <a:tabLst>
                <a:tab pos="358775" algn="l"/>
              </a:tabLst>
            </a:pP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현대 카페가 가지는 의미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 -&gt; 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휴식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 -&gt; </a:t>
            </a:r>
            <a:r>
              <a:rPr lang="ko-KR" altLang="en-US" sz="1200" spc="15" baseline="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지역간의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 차이가 있을까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? </a:t>
            </a:r>
          </a:p>
          <a:p>
            <a:pPr marL="356870" indent="-285750">
              <a:lnSpc>
                <a:spcPct val="100000"/>
              </a:lnSpc>
              <a:buFontTx/>
              <a:buChar char="-"/>
              <a:tabLst>
                <a:tab pos="358775" algn="l"/>
              </a:tabLst>
            </a:pP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-&gt; “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카페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”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로 지역 특성을 볼 수 있지 않을까</a:t>
            </a:r>
            <a:endParaRPr lang="en-US" altLang="ko-KR" sz="1200" spc="15" baseline="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  <a:p>
            <a:pPr marL="356870" indent="-285750">
              <a:lnSpc>
                <a:spcPct val="100000"/>
              </a:lnSpc>
              <a:buFontTx/>
              <a:buChar char="-"/>
              <a:tabLst>
                <a:tab pos="358775" algn="l"/>
              </a:tabLst>
            </a:pPr>
            <a:endParaRPr lang="en-US" altLang="ko-KR" sz="1200" spc="15" baseline="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  <a:p>
            <a:pPr marL="356870" indent="-285750">
              <a:lnSpc>
                <a:spcPct val="100000"/>
              </a:lnSpc>
              <a:buFontTx/>
              <a:buChar char="-"/>
              <a:tabLst>
                <a:tab pos="358775" algn="l"/>
              </a:tabLst>
            </a:pP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카페가 강남에는 고급화 전략 카페가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, </a:t>
            </a:r>
            <a:r>
              <a:rPr lang="en-US" altLang="ko-KR" sz="1200" u="sng" spc="15" baseline="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D4</a:t>
            </a:r>
            <a:r>
              <a:rPr lang="ko-KR" altLang="en-US" sz="1200" u="sng" spc="15" baseline="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구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은 저가 전략 카페가 많을까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?</a:t>
            </a:r>
          </a:p>
          <a:p>
            <a:pPr marL="356870" indent="-285750">
              <a:lnSpc>
                <a:spcPct val="100000"/>
              </a:lnSpc>
              <a:buFontTx/>
              <a:buChar char="-"/>
              <a:tabLst>
                <a:tab pos="358775" algn="l"/>
              </a:tabLst>
            </a:pPr>
            <a:r>
              <a:rPr lang="en-US" altLang="ko-KR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(</a:t>
            </a:r>
            <a:r>
              <a:rPr lang="ko-KR" altLang="en-US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카톡 </a:t>
            </a:r>
            <a:r>
              <a:rPr lang="en-US" altLang="ko-KR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ppt </a:t>
            </a:r>
            <a:r>
              <a:rPr lang="ko-KR" altLang="en-US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연구배경 첨부</a:t>
            </a:r>
            <a:r>
              <a:rPr lang="en-US" altLang="ko-KR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)</a:t>
            </a:r>
          </a:p>
          <a:p>
            <a:pPr marL="71120" indent="0">
              <a:lnSpc>
                <a:spcPct val="100000"/>
              </a:lnSpc>
              <a:buFontTx/>
              <a:buNone/>
              <a:tabLst>
                <a:tab pos="358775" algn="l"/>
              </a:tabLst>
            </a:pP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[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목표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]</a:t>
            </a:r>
          </a:p>
          <a:p>
            <a:pPr marL="356870" marR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>
                <a:tab pos="358775" algn="l"/>
              </a:tabLst>
              <a:defRPr/>
            </a:pP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카페 가격 전략과 </a:t>
            </a:r>
            <a:r>
              <a:rPr lang="en-US" altLang="ko-KR" sz="1200" u="sng" spc="15" baseline="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G3</a:t>
            </a:r>
            <a:r>
              <a:rPr lang="ko-KR" altLang="en-US" sz="1200" u="sng" spc="15" baseline="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구 </a:t>
            </a:r>
            <a:r>
              <a:rPr lang="en-US" altLang="ko-KR" sz="1200" u="sng" spc="15" baseline="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D4</a:t>
            </a:r>
            <a:r>
              <a:rPr lang="ko-KR" altLang="en-US" sz="1200" u="sng" spc="15" baseline="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구</a:t>
            </a:r>
            <a:r>
              <a:rPr lang="ko-KR" altLang="en-US" sz="1200" u="none" spc="15" baseline="0" dirty="0">
                <a:solidFill>
                  <a:schemeClr val="tx1"/>
                </a:solidFill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 상관관계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B7F957-B6BE-4959-AA38-815D1BA6F843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8261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58140" indent="-287020">
              <a:lnSpc>
                <a:spcPct val="100000"/>
              </a:lnSpc>
              <a:buFont typeface="Wingdings"/>
              <a:buChar char=""/>
              <a:tabLst>
                <a:tab pos="358775" algn="l"/>
              </a:tabLst>
            </a:pPr>
            <a:r>
              <a:rPr lang="en-US" altLang="ko-KR" sz="12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[</a:t>
            </a:r>
            <a:r>
              <a:rPr lang="ko-KR" altLang="en-US" sz="12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주제 </a:t>
            </a:r>
            <a:r>
              <a:rPr lang="en-US" altLang="ko-KR" sz="12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&amp; </a:t>
            </a:r>
            <a:r>
              <a:rPr lang="ko-KR" altLang="en-US" sz="12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목표</a:t>
            </a:r>
            <a:r>
              <a:rPr lang="en-US" altLang="ko-KR" sz="12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]</a:t>
            </a:r>
            <a:endParaRPr lang="ko-KR" altLang="en-US" sz="1200" spc="15" baseline="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  <a:p>
            <a:pPr marL="356870" marR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>
                <a:tab pos="358775" algn="l"/>
              </a:tabLst>
              <a:defRPr/>
            </a:pP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주제 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: 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카페 입지 조건에 따른 서울시 자치구 간 상관 분석 </a:t>
            </a:r>
            <a:endParaRPr lang="en-US" altLang="ko-KR" sz="1200" spc="15" baseline="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  <a:p>
            <a:pPr marL="356870" marR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>
                <a:tab pos="358775" algn="l"/>
              </a:tabLst>
              <a:defRPr/>
            </a:pPr>
            <a:r>
              <a:rPr lang="en-US" altLang="ko-KR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(</a:t>
            </a:r>
            <a:r>
              <a:rPr lang="ko-KR" altLang="en-US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강남과 강북지역의 공동주택단지 생활환경 비교 평가 연구</a:t>
            </a:r>
            <a:r>
              <a:rPr lang="en-US" altLang="ko-KR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vs </a:t>
            </a:r>
            <a:r>
              <a:rPr lang="ko-KR" altLang="en-US" sz="1200" b="1" spc="15" baseline="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창동상계</a:t>
            </a:r>
            <a:r>
              <a:rPr lang="ko-KR" altLang="en-US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 도시계획보고서 자료 첨부</a:t>
            </a:r>
            <a:r>
              <a:rPr lang="en-US" altLang="ko-KR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)</a:t>
            </a:r>
          </a:p>
          <a:p>
            <a:pPr marL="356870" indent="-285750">
              <a:buFontTx/>
              <a:buChar char="-"/>
              <a:tabLst>
                <a:tab pos="358775" algn="l"/>
              </a:tabLst>
            </a:pP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서울시 프랜차이즈 카페의 가격 전략과 카페 입지요건 간의 상관관계 분석</a:t>
            </a:r>
            <a:endParaRPr lang="en-US" altLang="ko-KR" sz="1200" b="1" spc="15" baseline="0" dirty="0">
              <a:solidFill>
                <a:schemeClr val="tx2">
                  <a:lumMod val="60000"/>
                  <a:lumOff val="4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  <a:p>
            <a:pPr marL="356870" indent="-285750">
              <a:lnSpc>
                <a:spcPct val="100000"/>
              </a:lnSpc>
              <a:buFontTx/>
              <a:buChar char="-"/>
              <a:tabLst>
                <a:tab pos="358775" algn="l"/>
              </a:tabLst>
            </a:pPr>
            <a:endParaRPr lang="ko-KR" altLang="en-US" sz="1200" spc="15" baseline="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  <a:p>
            <a:pPr marL="356870" marR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>
                <a:tab pos="358775" algn="l"/>
              </a:tabLst>
              <a:defRPr/>
            </a:pP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[</a:t>
            </a:r>
            <a:r>
              <a:rPr lang="ko-KR" altLang="en-US" sz="12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배경</a:t>
            </a:r>
            <a:r>
              <a:rPr lang="en-US" altLang="ko-KR" sz="12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]</a:t>
            </a:r>
          </a:p>
          <a:p>
            <a:pPr marL="356870" indent="-285750" algn="l">
              <a:lnSpc>
                <a:spcPct val="100000"/>
              </a:lnSpc>
              <a:buFontTx/>
              <a:buChar char="-"/>
              <a:tabLst>
                <a:tab pos="358775" algn="l"/>
              </a:tabLst>
            </a:pPr>
            <a:r>
              <a:rPr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1200" b="1" u="none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유현준 교수님의 신문 사설</a:t>
            </a:r>
            <a:r>
              <a:rPr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</a:p>
          <a:p>
            <a:pPr marL="356870" indent="-285750">
              <a:lnSpc>
                <a:spcPct val="100000"/>
              </a:lnSpc>
              <a:buFontTx/>
              <a:buChar char="-"/>
              <a:tabLst>
                <a:tab pos="358775" algn="l"/>
              </a:tabLst>
            </a:pP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현대 카페가 가지는 의미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 -&gt; 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휴식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 -&gt; </a:t>
            </a:r>
            <a:r>
              <a:rPr lang="ko-KR" altLang="en-US" sz="1200" spc="15" baseline="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지역간의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 차이가 있을까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? </a:t>
            </a:r>
          </a:p>
          <a:p>
            <a:pPr marL="356870" indent="-285750">
              <a:lnSpc>
                <a:spcPct val="100000"/>
              </a:lnSpc>
              <a:buFontTx/>
              <a:buChar char="-"/>
              <a:tabLst>
                <a:tab pos="358775" algn="l"/>
              </a:tabLst>
            </a:pP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-&gt; “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카페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”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로 지역 특성을 볼 수 있지 않을까</a:t>
            </a:r>
            <a:endParaRPr lang="en-US" altLang="ko-KR" sz="1200" spc="15" baseline="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  <a:p>
            <a:pPr marL="356870" indent="-285750">
              <a:lnSpc>
                <a:spcPct val="100000"/>
              </a:lnSpc>
              <a:buFontTx/>
              <a:buChar char="-"/>
              <a:tabLst>
                <a:tab pos="358775" algn="l"/>
              </a:tabLst>
            </a:pPr>
            <a:endParaRPr lang="en-US" altLang="ko-KR" sz="1200" spc="15" baseline="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  <a:p>
            <a:pPr marL="356870" indent="-285750">
              <a:lnSpc>
                <a:spcPct val="100000"/>
              </a:lnSpc>
              <a:buFontTx/>
              <a:buChar char="-"/>
              <a:tabLst>
                <a:tab pos="358775" algn="l"/>
              </a:tabLst>
            </a:pP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카페가 강남에는 고급화 전략 카페가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, </a:t>
            </a:r>
            <a:r>
              <a:rPr lang="en-US" altLang="ko-KR" sz="1200" u="sng" spc="15" baseline="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D4</a:t>
            </a:r>
            <a:r>
              <a:rPr lang="ko-KR" altLang="en-US" sz="1200" u="sng" spc="15" baseline="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구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은 저가 전략 카페가 많을까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?</a:t>
            </a:r>
          </a:p>
          <a:p>
            <a:pPr marL="356870" indent="-285750">
              <a:lnSpc>
                <a:spcPct val="100000"/>
              </a:lnSpc>
              <a:buFontTx/>
              <a:buChar char="-"/>
              <a:tabLst>
                <a:tab pos="358775" algn="l"/>
              </a:tabLst>
            </a:pPr>
            <a:r>
              <a:rPr lang="en-US" altLang="ko-KR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(</a:t>
            </a:r>
            <a:r>
              <a:rPr lang="ko-KR" altLang="en-US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카톡 </a:t>
            </a:r>
            <a:r>
              <a:rPr lang="en-US" altLang="ko-KR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ppt </a:t>
            </a:r>
            <a:r>
              <a:rPr lang="ko-KR" altLang="en-US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연구배경 첨부</a:t>
            </a:r>
            <a:r>
              <a:rPr lang="en-US" altLang="ko-KR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)</a:t>
            </a:r>
          </a:p>
          <a:p>
            <a:pPr marL="71120" indent="0">
              <a:lnSpc>
                <a:spcPct val="100000"/>
              </a:lnSpc>
              <a:buFontTx/>
              <a:buNone/>
              <a:tabLst>
                <a:tab pos="358775" algn="l"/>
              </a:tabLst>
            </a:pP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[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목표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]</a:t>
            </a:r>
          </a:p>
          <a:p>
            <a:pPr marL="356870" marR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>
                <a:tab pos="358775" algn="l"/>
              </a:tabLst>
              <a:defRPr/>
            </a:pP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카페 가격 전략과 </a:t>
            </a:r>
            <a:r>
              <a:rPr lang="en-US" altLang="ko-KR" sz="1200" u="sng" spc="15" baseline="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G3</a:t>
            </a:r>
            <a:r>
              <a:rPr lang="ko-KR" altLang="en-US" sz="1200" u="sng" spc="15" baseline="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구 </a:t>
            </a:r>
            <a:r>
              <a:rPr lang="en-US" altLang="ko-KR" sz="1200" u="sng" spc="15" baseline="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D4</a:t>
            </a:r>
            <a:r>
              <a:rPr lang="ko-KR" altLang="en-US" sz="1200" u="sng" spc="15" baseline="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구</a:t>
            </a:r>
            <a:r>
              <a:rPr lang="ko-KR" altLang="en-US" sz="1200" u="none" spc="15" baseline="0" dirty="0">
                <a:solidFill>
                  <a:schemeClr val="tx1"/>
                </a:solidFill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 상관관계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B7F957-B6BE-4959-AA38-815D1BA6F843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84772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58140" indent="-287020">
              <a:lnSpc>
                <a:spcPct val="100000"/>
              </a:lnSpc>
              <a:buFont typeface="Wingdings"/>
              <a:buChar char=""/>
              <a:tabLst>
                <a:tab pos="358775" algn="l"/>
              </a:tabLst>
            </a:pPr>
            <a:r>
              <a:rPr lang="en-US" altLang="ko-KR" sz="12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[</a:t>
            </a:r>
            <a:r>
              <a:rPr lang="ko-KR" altLang="en-US" sz="12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주제 </a:t>
            </a:r>
            <a:r>
              <a:rPr lang="en-US" altLang="ko-KR" sz="12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&amp; </a:t>
            </a:r>
            <a:r>
              <a:rPr lang="ko-KR" altLang="en-US" sz="12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목표</a:t>
            </a:r>
            <a:r>
              <a:rPr lang="en-US" altLang="ko-KR" sz="12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]</a:t>
            </a:r>
            <a:endParaRPr lang="ko-KR" altLang="en-US" sz="1200" spc="15" baseline="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  <a:p>
            <a:pPr marL="356870" marR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>
                <a:tab pos="358775" algn="l"/>
              </a:tabLst>
              <a:defRPr/>
            </a:pP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주제 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: 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카페 입지 조건에 따른 서울시 자치구 간 상관 분석 </a:t>
            </a:r>
            <a:endParaRPr lang="en-US" altLang="ko-KR" sz="1200" spc="15" baseline="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  <a:p>
            <a:pPr marL="356870" marR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>
                <a:tab pos="358775" algn="l"/>
              </a:tabLst>
              <a:defRPr/>
            </a:pPr>
            <a:r>
              <a:rPr lang="en-US" altLang="ko-KR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(</a:t>
            </a:r>
            <a:r>
              <a:rPr lang="ko-KR" altLang="en-US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강남과 강북지역의 공동주택단지 생활환경 비교 평가 연구</a:t>
            </a:r>
            <a:r>
              <a:rPr lang="en-US" altLang="ko-KR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vs </a:t>
            </a:r>
            <a:r>
              <a:rPr lang="ko-KR" altLang="en-US" sz="1200" b="1" spc="15" baseline="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창동상계</a:t>
            </a:r>
            <a:r>
              <a:rPr lang="ko-KR" altLang="en-US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 도시계획보고서 자료 첨부</a:t>
            </a:r>
            <a:r>
              <a:rPr lang="en-US" altLang="ko-KR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)</a:t>
            </a:r>
          </a:p>
          <a:p>
            <a:pPr marL="356870" indent="-285750">
              <a:buFontTx/>
              <a:buChar char="-"/>
              <a:tabLst>
                <a:tab pos="358775" algn="l"/>
              </a:tabLst>
            </a:pP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서울시 프랜차이즈 카페의 가격 전략과 카페 입지요건 간의 상관관계 분석</a:t>
            </a:r>
            <a:endParaRPr lang="en-US" altLang="ko-KR" sz="1200" b="1" spc="15" baseline="0" dirty="0">
              <a:solidFill>
                <a:schemeClr val="tx2">
                  <a:lumMod val="60000"/>
                  <a:lumOff val="4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  <a:p>
            <a:pPr marL="356870" indent="-285750">
              <a:lnSpc>
                <a:spcPct val="100000"/>
              </a:lnSpc>
              <a:buFontTx/>
              <a:buChar char="-"/>
              <a:tabLst>
                <a:tab pos="358775" algn="l"/>
              </a:tabLst>
            </a:pPr>
            <a:endParaRPr lang="ko-KR" altLang="en-US" sz="1200" spc="15" baseline="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  <a:p>
            <a:pPr marL="356870" marR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>
                <a:tab pos="358775" algn="l"/>
              </a:tabLst>
              <a:defRPr/>
            </a:pP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[</a:t>
            </a:r>
            <a:r>
              <a:rPr lang="ko-KR" altLang="en-US" sz="12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배경</a:t>
            </a:r>
            <a:r>
              <a:rPr lang="en-US" altLang="ko-KR" sz="12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]</a:t>
            </a:r>
          </a:p>
          <a:p>
            <a:pPr marL="356870" indent="-285750" algn="l">
              <a:lnSpc>
                <a:spcPct val="100000"/>
              </a:lnSpc>
              <a:buFontTx/>
              <a:buChar char="-"/>
              <a:tabLst>
                <a:tab pos="358775" algn="l"/>
              </a:tabLst>
            </a:pPr>
            <a:r>
              <a:rPr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1200" b="1" u="none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유현준 교수님의 신문 사설</a:t>
            </a:r>
            <a:r>
              <a:rPr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</a:p>
          <a:p>
            <a:pPr marL="356870" indent="-285750">
              <a:lnSpc>
                <a:spcPct val="100000"/>
              </a:lnSpc>
              <a:buFontTx/>
              <a:buChar char="-"/>
              <a:tabLst>
                <a:tab pos="358775" algn="l"/>
              </a:tabLst>
            </a:pP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현대 카페가 가지는 의미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 -&gt; 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휴식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 -&gt; </a:t>
            </a:r>
            <a:r>
              <a:rPr lang="ko-KR" altLang="en-US" sz="1200" spc="15" baseline="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지역간의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 차이가 있을까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? </a:t>
            </a:r>
          </a:p>
          <a:p>
            <a:pPr marL="356870" indent="-285750">
              <a:lnSpc>
                <a:spcPct val="100000"/>
              </a:lnSpc>
              <a:buFontTx/>
              <a:buChar char="-"/>
              <a:tabLst>
                <a:tab pos="358775" algn="l"/>
              </a:tabLst>
            </a:pP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-&gt; “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카페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”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로 지역 특성을 볼 수 있지 않을까</a:t>
            </a:r>
            <a:endParaRPr lang="en-US" altLang="ko-KR" sz="1200" spc="15" baseline="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  <a:p>
            <a:pPr marL="356870" indent="-285750">
              <a:lnSpc>
                <a:spcPct val="100000"/>
              </a:lnSpc>
              <a:buFontTx/>
              <a:buChar char="-"/>
              <a:tabLst>
                <a:tab pos="358775" algn="l"/>
              </a:tabLst>
            </a:pPr>
            <a:endParaRPr lang="en-US" altLang="ko-KR" sz="1200" spc="15" baseline="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  <a:p>
            <a:pPr marL="356870" indent="-285750">
              <a:lnSpc>
                <a:spcPct val="100000"/>
              </a:lnSpc>
              <a:buFontTx/>
              <a:buChar char="-"/>
              <a:tabLst>
                <a:tab pos="358775" algn="l"/>
              </a:tabLst>
            </a:pP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카페가 강남에는 고급화 전략 카페가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, </a:t>
            </a:r>
            <a:r>
              <a:rPr lang="en-US" altLang="ko-KR" sz="1200" u="sng" spc="15" baseline="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D4</a:t>
            </a:r>
            <a:r>
              <a:rPr lang="ko-KR" altLang="en-US" sz="1200" u="sng" spc="15" baseline="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구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은 저가 전략 카페가 많을까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?</a:t>
            </a:r>
          </a:p>
          <a:p>
            <a:pPr marL="356870" indent="-285750">
              <a:lnSpc>
                <a:spcPct val="100000"/>
              </a:lnSpc>
              <a:buFontTx/>
              <a:buChar char="-"/>
              <a:tabLst>
                <a:tab pos="358775" algn="l"/>
              </a:tabLst>
            </a:pPr>
            <a:r>
              <a:rPr lang="en-US" altLang="ko-KR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(</a:t>
            </a:r>
            <a:r>
              <a:rPr lang="ko-KR" altLang="en-US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카톡 </a:t>
            </a:r>
            <a:r>
              <a:rPr lang="en-US" altLang="ko-KR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ppt </a:t>
            </a:r>
            <a:r>
              <a:rPr lang="ko-KR" altLang="en-US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연구배경 첨부</a:t>
            </a:r>
            <a:r>
              <a:rPr lang="en-US" altLang="ko-KR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)</a:t>
            </a:r>
          </a:p>
          <a:p>
            <a:pPr marL="71120" indent="0">
              <a:lnSpc>
                <a:spcPct val="100000"/>
              </a:lnSpc>
              <a:buFontTx/>
              <a:buNone/>
              <a:tabLst>
                <a:tab pos="358775" algn="l"/>
              </a:tabLst>
            </a:pP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[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목표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]</a:t>
            </a:r>
          </a:p>
          <a:p>
            <a:pPr marL="356870" marR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>
                <a:tab pos="358775" algn="l"/>
              </a:tabLst>
              <a:defRPr/>
            </a:pP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카페 가격 전략과 </a:t>
            </a:r>
            <a:r>
              <a:rPr lang="en-US" altLang="ko-KR" sz="1200" u="sng" spc="15" baseline="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G3</a:t>
            </a:r>
            <a:r>
              <a:rPr lang="ko-KR" altLang="en-US" sz="1200" u="sng" spc="15" baseline="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구 </a:t>
            </a:r>
            <a:r>
              <a:rPr lang="en-US" altLang="ko-KR" sz="1200" u="sng" spc="15" baseline="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D4</a:t>
            </a:r>
            <a:r>
              <a:rPr lang="ko-KR" altLang="en-US" sz="1200" u="sng" spc="15" baseline="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구</a:t>
            </a:r>
            <a:r>
              <a:rPr lang="ko-KR" altLang="en-US" sz="1200" u="none" spc="15" baseline="0" dirty="0">
                <a:solidFill>
                  <a:schemeClr val="tx1"/>
                </a:solidFill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 상관관계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B7F957-B6BE-4959-AA38-815D1BA6F843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80109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58140" indent="-287020">
              <a:lnSpc>
                <a:spcPct val="100000"/>
              </a:lnSpc>
              <a:buFont typeface="Wingdings"/>
              <a:buChar char=""/>
              <a:tabLst>
                <a:tab pos="358775" algn="l"/>
              </a:tabLst>
            </a:pPr>
            <a:r>
              <a:rPr lang="en-US" altLang="ko-KR" sz="12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[</a:t>
            </a:r>
            <a:r>
              <a:rPr lang="ko-KR" altLang="en-US" sz="12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주제 </a:t>
            </a:r>
            <a:r>
              <a:rPr lang="en-US" altLang="ko-KR" sz="12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&amp; </a:t>
            </a:r>
            <a:r>
              <a:rPr lang="ko-KR" altLang="en-US" sz="12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목표</a:t>
            </a:r>
            <a:r>
              <a:rPr lang="en-US" altLang="ko-KR" sz="12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]</a:t>
            </a:r>
            <a:endParaRPr lang="ko-KR" altLang="en-US" sz="1200" spc="15" baseline="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  <a:p>
            <a:pPr marL="356870" marR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>
                <a:tab pos="358775" algn="l"/>
              </a:tabLst>
              <a:defRPr/>
            </a:pP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주제 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: 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카페 입지 조건에 따른 서울시 자치구 간 상관 분석 </a:t>
            </a:r>
            <a:endParaRPr lang="en-US" altLang="ko-KR" sz="1200" spc="15" baseline="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  <a:p>
            <a:pPr marL="356870" marR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>
                <a:tab pos="358775" algn="l"/>
              </a:tabLst>
              <a:defRPr/>
            </a:pPr>
            <a:r>
              <a:rPr lang="en-US" altLang="ko-KR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(</a:t>
            </a:r>
            <a:r>
              <a:rPr lang="ko-KR" altLang="en-US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강남과 강북지역의 공동주택단지 생활환경 비교 평가 연구</a:t>
            </a:r>
            <a:r>
              <a:rPr lang="en-US" altLang="ko-KR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vs </a:t>
            </a:r>
            <a:r>
              <a:rPr lang="ko-KR" altLang="en-US" sz="1200" b="1" spc="15" baseline="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창동상계</a:t>
            </a:r>
            <a:r>
              <a:rPr lang="ko-KR" altLang="en-US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 도시계획보고서 자료 첨부</a:t>
            </a:r>
            <a:r>
              <a:rPr lang="en-US" altLang="ko-KR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)</a:t>
            </a:r>
          </a:p>
          <a:p>
            <a:pPr marL="356870" indent="-285750">
              <a:buFontTx/>
              <a:buChar char="-"/>
              <a:tabLst>
                <a:tab pos="358775" algn="l"/>
              </a:tabLst>
            </a:pP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서울시 프랜차이즈 카페의 가격 전략과 카페 입지요건 간의 상관관계 분석</a:t>
            </a:r>
            <a:endParaRPr lang="en-US" altLang="ko-KR" sz="1200" b="1" spc="15" baseline="0" dirty="0">
              <a:solidFill>
                <a:schemeClr val="tx2">
                  <a:lumMod val="60000"/>
                  <a:lumOff val="4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  <a:p>
            <a:pPr marL="356870" indent="-285750">
              <a:lnSpc>
                <a:spcPct val="100000"/>
              </a:lnSpc>
              <a:buFontTx/>
              <a:buChar char="-"/>
              <a:tabLst>
                <a:tab pos="358775" algn="l"/>
              </a:tabLst>
            </a:pPr>
            <a:endParaRPr lang="ko-KR" altLang="en-US" sz="1200" spc="15" baseline="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  <a:p>
            <a:pPr marL="356870" marR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>
                <a:tab pos="358775" algn="l"/>
              </a:tabLst>
              <a:defRPr/>
            </a:pP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[</a:t>
            </a:r>
            <a:r>
              <a:rPr lang="ko-KR" altLang="en-US" sz="12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배경</a:t>
            </a:r>
            <a:r>
              <a:rPr lang="en-US" altLang="ko-KR" sz="12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]</a:t>
            </a:r>
          </a:p>
          <a:p>
            <a:pPr marL="356870" indent="-285750" algn="l">
              <a:lnSpc>
                <a:spcPct val="100000"/>
              </a:lnSpc>
              <a:buFontTx/>
              <a:buChar char="-"/>
              <a:tabLst>
                <a:tab pos="358775" algn="l"/>
              </a:tabLst>
            </a:pPr>
            <a:r>
              <a:rPr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1200" b="1" u="none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유현준 교수님의 신문 사설</a:t>
            </a:r>
            <a:r>
              <a:rPr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</a:p>
          <a:p>
            <a:pPr marL="356870" indent="-285750">
              <a:lnSpc>
                <a:spcPct val="100000"/>
              </a:lnSpc>
              <a:buFontTx/>
              <a:buChar char="-"/>
              <a:tabLst>
                <a:tab pos="358775" algn="l"/>
              </a:tabLst>
            </a:pP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현대 카페가 가지는 의미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 -&gt; 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휴식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 -&gt; </a:t>
            </a:r>
            <a:r>
              <a:rPr lang="ko-KR" altLang="en-US" sz="1200" spc="15" baseline="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지역간의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 차이가 있을까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? </a:t>
            </a:r>
          </a:p>
          <a:p>
            <a:pPr marL="356870" indent="-285750">
              <a:lnSpc>
                <a:spcPct val="100000"/>
              </a:lnSpc>
              <a:buFontTx/>
              <a:buChar char="-"/>
              <a:tabLst>
                <a:tab pos="358775" algn="l"/>
              </a:tabLst>
            </a:pP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-&gt; “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카페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”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로 지역 특성을 볼 수 있지 않을까</a:t>
            </a:r>
            <a:endParaRPr lang="en-US" altLang="ko-KR" sz="1200" spc="15" baseline="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  <a:p>
            <a:pPr marL="356870" indent="-285750">
              <a:lnSpc>
                <a:spcPct val="100000"/>
              </a:lnSpc>
              <a:buFontTx/>
              <a:buChar char="-"/>
              <a:tabLst>
                <a:tab pos="358775" algn="l"/>
              </a:tabLst>
            </a:pPr>
            <a:endParaRPr lang="en-US" altLang="ko-KR" sz="1200" spc="15" baseline="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  <a:p>
            <a:pPr marL="356870" indent="-285750">
              <a:lnSpc>
                <a:spcPct val="100000"/>
              </a:lnSpc>
              <a:buFontTx/>
              <a:buChar char="-"/>
              <a:tabLst>
                <a:tab pos="358775" algn="l"/>
              </a:tabLst>
            </a:pP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카페가 강남에는 고급화 전략 카페가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, </a:t>
            </a:r>
            <a:r>
              <a:rPr lang="en-US" altLang="ko-KR" sz="1200" u="sng" spc="15" baseline="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D4</a:t>
            </a:r>
            <a:r>
              <a:rPr lang="ko-KR" altLang="en-US" sz="1200" u="sng" spc="15" baseline="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구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은 저가 전략 카페가 많을까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?</a:t>
            </a:r>
          </a:p>
          <a:p>
            <a:pPr marL="356870" indent="-285750">
              <a:lnSpc>
                <a:spcPct val="100000"/>
              </a:lnSpc>
              <a:buFontTx/>
              <a:buChar char="-"/>
              <a:tabLst>
                <a:tab pos="358775" algn="l"/>
              </a:tabLst>
            </a:pPr>
            <a:r>
              <a:rPr lang="en-US" altLang="ko-KR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(</a:t>
            </a:r>
            <a:r>
              <a:rPr lang="ko-KR" altLang="en-US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카톡 </a:t>
            </a:r>
            <a:r>
              <a:rPr lang="en-US" altLang="ko-KR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ppt </a:t>
            </a:r>
            <a:r>
              <a:rPr lang="ko-KR" altLang="en-US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연구배경 첨부</a:t>
            </a:r>
            <a:r>
              <a:rPr lang="en-US" altLang="ko-KR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)</a:t>
            </a:r>
          </a:p>
          <a:p>
            <a:pPr marL="71120" indent="0">
              <a:lnSpc>
                <a:spcPct val="100000"/>
              </a:lnSpc>
              <a:buFontTx/>
              <a:buNone/>
              <a:tabLst>
                <a:tab pos="358775" algn="l"/>
              </a:tabLst>
            </a:pP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[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목표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]</a:t>
            </a:r>
          </a:p>
          <a:p>
            <a:pPr marL="356870" marR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>
                <a:tab pos="358775" algn="l"/>
              </a:tabLst>
              <a:defRPr/>
            </a:pP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카페 가격 전략과 </a:t>
            </a:r>
            <a:r>
              <a:rPr lang="en-US" altLang="ko-KR" sz="1200" u="sng" spc="15" baseline="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G3</a:t>
            </a:r>
            <a:r>
              <a:rPr lang="ko-KR" altLang="en-US" sz="1200" u="sng" spc="15" baseline="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구 </a:t>
            </a:r>
            <a:r>
              <a:rPr lang="en-US" altLang="ko-KR" sz="1200" u="sng" spc="15" baseline="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D4</a:t>
            </a:r>
            <a:r>
              <a:rPr lang="ko-KR" altLang="en-US" sz="1200" u="sng" spc="15" baseline="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구</a:t>
            </a:r>
            <a:r>
              <a:rPr lang="ko-KR" altLang="en-US" sz="1200" u="none" spc="15" baseline="0" dirty="0">
                <a:solidFill>
                  <a:schemeClr val="tx1"/>
                </a:solidFill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 상관관계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B7F957-B6BE-4959-AA38-815D1BA6F843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89563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58140" indent="-287020">
              <a:lnSpc>
                <a:spcPct val="100000"/>
              </a:lnSpc>
              <a:buFont typeface="Wingdings"/>
              <a:buChar char=""/>
              <a:tabLst>
                <a:tab pos="358775" algn="l"/>
              </a:tabLst>
            </a:pPr>
            <a:r>
              <a:rPr lang="en-US" altLang="ko-KR" sz="12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[</a:t>
            </a:r>
            <a:r>
              <a:rPr lang="ko-KR" altLang="en-US" sz="12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주제 </a:t>
            </a:r>
            <a:r>
              <a:rPr lang="en-US" altLang="ko-KR" sz="12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&amp; </a:t>
            </a:r>
            <a:r>
              <a:rPr lang="ko-KR" altLang="en-US" sz="12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목표</a:t>
            </a:r>
            <a:r>
              <a:rPr lang="en-US" altLang="ko-KR" sz="12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]</a:t>
            </a:r>
            <a:endParaRPr lang="ko-KR" altLang="en-US" sz="1200" spc="15" baseline="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  <a:p>
            <a:pPr marL="356870" marR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>
                <a:tab pos="358775" algn="l"/>
              </a:tabLst>
              <a:defRPr/>
            </a:pP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주제 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: 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카페 입지 조건에 따른 서울시 자치구 간 상관 분석 </a:t>
            </a:r>
            <a:endParaRPr lang="en-US" altLang="ko-KR" sz="1200" spc="15" baseline="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  <a:p>
            <a:pPr marL="356870" marR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>
                <a:tab pos="358775" algn="l"/>
              </a:tabLst>
              <a:defRPr/>
            </a:pPr>
            <a:r>
              <a:rPr lang="en-US" altLang="ko-KR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(</a:t>
            </a:r>
            <a:r>
              <a:rPr lang="ko-KR" altLang="en-US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강남과 강북지역의 공동주택단지 생활환경 비교 평가 연구</a:t>
            </a:r>
            <a:r>
              <a:rPr lang="en-US" altLang="ko-KR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vs </a:t>
            </a:r>
            <a:r>
              <a:rPr lang="ko-KR" altLang="en-US" sz="1200" b="1" spc="15" baseline="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창동상계</a:t>
            </a:r>
            <a:r>
              <a:rPr lang="ko-KR" altLang="en-US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 도시계획보고서 자료 첨부</a:t>
            </a:r>
            <a:r>
              <a:rPr lang="en-US" altLang="ko-KR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)</a:t>
            </a:r>
          </a:p>
          <a:p>
            <a:pPr marL="356870" indent="-285750">
              <a:buFontTx/>
              <a:buChar char="-"/>
              <a:tabLst>
                <a:tab pos="358775" algn="l"/>
              </a:tabLst>
            </a:pP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서울시 프랜차이즈 카페의 가격 전략과 카페 입지요건 간의 상관관계 분석</a:t>
            </a:r>
            <a:endParaRPr lang="en-US" altLang="ko-KR" sz="1200" b="1" spc="15" baseline="0" dirty="0">
              <a:solidFill>
                <a:schemeClr val="tx2">
                  <a:lumMod val="60000"/>
                  <a:lumOff val="4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  <a:p>
            <a:pPr marL="356870" indent="-285750">
              <a:lnSpc>
                <a:spcPct val="100000"/>
              </a:lnSpc>
              <a:buFontTx/>
              <a:buChar char="-"/>
              <a:tabLst>
                <a:tab pos="358775" algn="l"/>
              </a:tabLst>
            </a:pPr>
            <a:endParaRPr lang="ko-KR" altLang="en-US" sz="1200" spc="15" baseline="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  <a:p>
            <a:pPr marL="356870" marR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>
                <a:tab pos="358775" algn="l"/>
              </a:tabLst>
              <a:defRPr/>
            </a:pP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[</a:t>
            </a:r>
            <a:r>
              <a:rPr lang="ko-KR" altLang="en-US" sz="12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배경</a:t>
            </a:r>
            <a:r>
              <a:rPr lang="en-US" altLang="ko-KR" sz="12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]</a:t>
            </a:r>
          </a:p>
          <a:p>
            <a:pPr marL="356870" indent="-285750" algn="l">
              <a:lnSpc>
                <a:spcPct val="100000"/>
              </a:lnSpc>
              <a:buFontTx/>
              <a:buChar char="-"/>
              <a:tabLst>
                <a:tab pos="358775" algn="l"/>
              </a:tabLst>
            </a:pPr>
            <a:r>
              <a:rPr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1200" b="1" u="none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유현준 교수님의 신문 사설</a:t>
            </a:r>
            <a:r>
              <a:rPr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</a:p>
          <a:p>
            <a:pPr marL="356870" indent="-285750">
              <a:lnSpc>
                <a:spcPct val="100000"/>
              </a:lnSpc>
              <a:buFontTx/>
              <a:buChar char="-"/>
              <a:tabLst>
                <a:tab pos="358775" algn="l"/>
              </a:tabLst>
            </a:pP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현대 카페가 가지는 의미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 -&gt; 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휴식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 -&gt; </a:t>
            </a:r>
            <a:r>
              <a:rPr lang="ko-KR" altLang="en-US" sz="1200" spc="15" baseline="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지역간의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 차이가 있을까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? </a:t>
            </a:r>
          </a:p>
          <a:p>
            <a:pPr marL="356870" indent="-285750">
              <a:lnSpc>
                <a:spcPct val="100000"/>
              </a:lnSpc>
              <a:buFontTx/>
              <a:buChar char="-"/>
              <a:tabLst>
                <a:tab pos="358775" algn="l"/>
              </a:tabLst>
            </a:pP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-&gt; “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카페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”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로 지역 특성을 볼 수 있지 않을까</a:t>
            </a:r>
            <a:endParaRPr lang="en-US" altLang="ko-KR" sz="1200" spc="15" baseline="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  <a:p>
            <a:pPr marL="356870" indent="-285750">
              <a:lnSpc>
                <a:spcPct val="100000"/>
              </a:lnSpc>
              <a:buFontTx/>
              <a:buChar char="-"/>
              <a:tabLst>
                <a:tab pos="358775" algn="l"/>
              </a:tabLst>
            </a:pPr>
            <a:endParaRPr lang="en-US" altLang="ko-KR" sz="1200" spc="15" baseline="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  <a:p>
            <a:pPr marL="356870" indent="-285750">
              <a:lnSpc>
                <a:spcPct val="100000"/>
              </a:lnSpc>
              <a:buFontTx/>
              <a:buChar char="-"/>
              <a:tabLst>
                <a:tab pos="358775" algn="l"/>
              </a:tabLst>
            </a:pP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카페가 강남에는 고급화 전략 카페가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, </a:t>
            </a:r>
            <a:r>
              <a:rPr lang="en-US" altLang="ko-KR" sz="1200" u="sng" spc="15" baseline="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D4</a:t>
            </a:r>
            <a:r>
              <a:rPr lang="ko-KR" altLang="en-US" sz="1200" u="sng" spc="15" baseline="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구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은 저가 전략 카페가 많을까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?</a:t>
            </a:r>
          </a:p>
          <a:p>
            <a:pPr marL="356870" indent="-285750">
              <a:lnSpc>
                <a:spcPct val="100000"/>
              </a:lnSpc>
              <a:buFontTx/>
              <a:buChar char="-"/>
              <a:tabLst>
                <a:tab pos="358775" algn="l"/>
              </a:tabLst>
            </a:pPr>
            <a:r>
              <a:rPr lang="en-US" altLang="ko-KR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(</a:t>
            </a:r>
            <a:r>
              <a:rPr lang="ko-KR" altLang="en-US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카톡 </a:t>
            </a:r>
            <a:r>
              <a:rPr lang="en-US" altLang="ko-KR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ppt </a:t>
            </a:r>
            <a:r>
              <a:rPr lang="ko-KR" altLang="en-US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연구배경 첨부</a:t>
            </a:r>
            <a:r>
              <a:rPr lang="en-US" altLang="ko-KR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)</a:t>
            </a:r>
          </a:p>
          <a:p>
            <a:pPr marL="71120" indent="0">
              <a:lnSpc>
                <a:spcPct val="100000"/>
              </a:lnSpc>
              <a:buFontTx/>
              <a:buNone/>
              <a:tabLst>
                <a:tab pos="358775" algn="l"/>
              </a:tabLst>
            </a:pP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[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목표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]</a:t>
            </a:r>
          </a:p>
          <a:p>
            <a:pPr marL="356870" marR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>
                <a:tab pos="358775" algn="l"/>
              </a:tabLst>
              <a:defRPr/>
            </a:pP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카페 가격 전략과 </a:t>
            </a:r>
            <a:r>
              <a:rPr lang="en-US" altLang="ko-KR" sz="1200" u="sng" spc="15" baseline="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G3</a:t>
            </a:r>
            <a:r>
              <a:rPr lang="ko-KR" altLang="en-US" sz="1200" u="sng" spc="15" baseline="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구 </a:t>
            </a:r>
            <a:r>
              <a:rPr lang="en-US" altLang="ko-KR" sz="1200" u="sng" spc="15" baseline="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D4</a:t>
            </a:r>
            <a:r>
              <a:rPr lang="ko-KR" altLang="en-US" sz="1200" u="sng" spc="15" baseline="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구</a:t>
            </a:r>
            <a:r>
              <a:rPr lang="ko-KR" altLang="en-US" sz="1200" u="none" spc="15" baseline="0" dirty="0">
                <a:solidFill>
                  <a:schemeClr val="tx1"/>
                </a:solidFill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 상관관계</a:t>
            </a:r>
            <a:endParaRPr lang="en-US" altLang="ko-KR" sz="1200" u="none" spc="15" baseline="0" dirty="0">
              <a:solidFill>
                <a:schemeClr val="tx1"/>
              </a:solidFill>
              <a:effectLst/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  <a:p>
            <a:pPr marL="356870" marR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>
                <a:tab pos="358775" algn="l"/>
              </a:tabLst>
              <a:defRPr/>
            </a:pPr>
            <a:endParaRPr lang="en-US" altLang="ko-KR" sz="1200" u="none" spc="15" baseline="0" dirty="0">
              <a:solidFill>
                <a:schemeClr val="tx1"/>
              </a:solidFill>
              <a:effectLst/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356870" marR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>
                <a:tab pos="358775" algn="l"/>
              </a:tabLst>
              <a:defRPr/>
            </a:pPr>
            <a:r>
              <a:rPr lang="en-US" altLang="ko-KR" sz="1200" u="none" spc="15" baseline="0" dirty="0">
                <a:solidFill>
                  <a:schemeClr val="tx1"/>
                </a:solidFill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</a:t>
            </a:r>
            <a:r>
              <a:rPr lang="ko-KR" altLang="en-US" sz="1200" u="none" spc="15" baseline="0" dirty="0">
                <a:solidFill>
                  <a:schemeClr val="tx1"/>
                </a:solidFill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창동 상계 도시재생활성화 계획 </a:t>
            </a:r>
            <a:r>
              <a:rPr lang="en-US" altLang="ko-KR" sz="1200" u="none" spc="15" baseline="0" dirty="0">
                <a:solidFill>
                  <a:schemeClr val="tx1"/>
                </a:solidFill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2017.03</a:t>
            </a:r>
          </a:p>
          <a:p>
            <a:pPr marL="356870" marR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>
                <a:tab pos="358775" algn="l"/>
              </a:tabLst>
              <a:defRPr/>
            </a:pPr>
            <a:endParaRPr lang="en-US" altLang="ko-KR" sz="1200" u="none" spc="15" baseline="0" dirty="0">
              <a:solidFill>
                <a:schemeClr val="tx1"/>
              </a:solidFill>
              <a:effectLst/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356870" marR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>
                <a:tab pos="358775" algn="l"/>
              </a:tabLst>
              <a:defRPr/>
            </a:pPr>
            <a:r>
              <a:rPr lang="en-US" altLang="ko-KR" sz="1200" u="none" spc="15" baseline="0" dirty="0">
                <a:solidFill>
                  <a:schemeClr val="tx1"/>
                </a:solidFill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Foss4g2014 </a:t>
            </a:r>
            <a:r>
              <a:rPr lang="ko-KR" altLang="en-US" sz="1200" u="none" spc="15" baseline="0" dirty="0">
                <a:solidFill>
                  <a:schemeClr val="tx1"/>
                </a:solidFill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발표 자료</a:t>
            </a:r>
            <a:endParaRPr lang="en-US" altLang="ko-KR" sz="1200" u="none" spc="15" baseline="0" dirty="0">
              <a:solidFill>
                <a:schemeClr val="tx1"/>
              </a:solidFill>
              <a:effectLst/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7112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58775" algn="l"/>
              </a:tabLst>
              <a:defRPr/>
            </a:pPr>
            <a:endParaRPr lang="en-US" altLang="ko-KR" sz="1200" u="none" spc="15" baseline="0" dirty="0">
              <a:solidFill>
                <a:schemeClr val="tx1"/>
              </a:solidFill>
              <a:effectLst/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356870" marR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>
                <a:tab pos="358775" algn="l"/>
              </a:tabLst>
              <a:defRPr/>
            </a:pPr>
            <a:endParaRPr lang="en-US" altLang="ko-KR" sz="1200" u="none" spc="15" baseline="0" dirty="0">
              <a:solidFill>
                <a:schemeClr val="tx1"/>
              </a:solidFill>
              <a:effectLst/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7112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58775" algn="l"/>
              </a:tabLst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B7F957-B6BE-4959-AA38-815D1BA6F843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60762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58140" indent="-287020">
              <a:lnSpc>
                <a:spcPct val="100000"/>
              </a:lnSpc>
              <a:buFont typeface="Wingdings"/>
              <a:buChar char=""/>
              <a:tabLst>
                <a:tab pos="358775" algn="l"/>
              </a:tabLst>
            </a:pPr>
            <a:r>
              <a:rPr lang="en-US" altLang="ko-KR" sz="12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[</a:t>
            </a:r>
            <a:r>
              <a:rPr lang="ko-KR" altLang="en-US" sz="12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주제 </a:t>
            </a:r>
            <a:r>
              <a:rPr lang="en-US" altLang="ko-KR" sz="12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&amp; </a:t>
            </a:r>
            <a:r>
              <a:rPr lang="ko-KR" altLang="en-US" sz="12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목표</a:t>
            </a:r>
            <a:r>
              <a:rPr lang="en-US" altLang="ko-KR" sz="12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]</a:t>
            </a:r>
            <a:endParaRPr lang="ko-KR" altLang="en-US" sz="1200" spc="15" baseline="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  <a:p>
            <a:pPr marL="356870" marR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>
                <a:tab pos="358775" algn="l"/>
              </a:tabLst>
              <a:defRPr/>
            </a:pP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주제 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: 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카페 입지 조건에 따른 서울시 자치구 간 상관 분석 </a:t>
            </a:r>
            <a:endParaRPr lang="en-US" altLang="ko-KR" sz="1200" spc="15" baseline="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  <a:p>
            <a:pPr marL="356870" marR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>
                <a:tab pos="358775" algn="l"/>
              </a:tabLst>
              <a:defRPr/>
            </a:pPr>
            <a:r>
              <a:rPr lang="en-US" altLang="ko-KR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(</a:t>
            </a:r>
            <a:r>
              <a:rPr lang="ko-KR" altLang="en-US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강남과 강북지역의 공동주택단지 생활환경 비교 평가 연구</a:t>
            </a:r>
            <a:r>
              <a:rPr lang="en-US" altLang="ko-KR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vs </a:t>
            </a:r>
            <a:r>
              <a:rPr lang="ko-KR" altLang="en-US" sz="1200" b="1" spc="15" baseline="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창동상계</a:t>
            </a:r>
            <a:r>
              <a:rPr lang="ko-KR" altLang="en-US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 도시계획보고서 자료 첨부</a:t>
            </a:r>
            <a:r>
              <a:rPr lang="en-US" altLang="ko-KR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)</a:t>
            </a:r>
          </a:p>
          <a:p>
            <a:pPr marL="356870" indent="-285750">
              <a:buFontTx/>
              <a:buChar char="-"/>
              <a:tabLst>
                <a:tab pos="358775" algn="l"/>
              </a:tabLst>
            </a:pP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서울시 프랜차이즈 카페의 가격 전략과 카페 입지요건 간의 상관관계 분석</a:t>
            </a:r>
            <a:endParaRPr lang="en-US" altLang="ko-KR" sz="1200" b="1" spc="15" baseline="0" dirty="0">
              <a:solidFill>
                <a:schemeClr val="tx2">
                  <a:lumMod val="60000"/>
                  <a:lumOff val="4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  <a:p>
            <a:pPr marL="356870" indent="-285750">
              <a:lnSpc>
                <a:spcPct val="100000"/>
              </a:lnSpc>
              <a:buFontTx/>
              <a:buChar char="-"/>
              <a:tabLst>
                <a:tab pos="358775" algn="l"/>
              </a:tabLst>
            </a:pPr>
            <a:endParaRPr lang="ko-KR" altLang="en-US" sz="1200" spc="15" baseline="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  <a:p>
            <a:pPr marL="356870" marR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>
                <a:tab pos="358775" algn="l"/>
              </a:tabLst>
              <a:defRPr/>
            </a:pP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[</a:t>
            </a:r>
            <a:r>
              <a:rPr lang="ko-KR" altLang="en-US" sz="12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배경</a:t>
            </a:r>
            <a:r>
              <a:rPr lang="en-US" altLang="ko-KR" sz="12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]</a:t>
            </a:r>
          </a:p>
          <a:p>
            <a:pPr marL="356870" indent="-285750" algn="l">
              <a:lnSpc>
                <a:spcPct val="100000"/>
              </a:lnSpc>
              <a:buFontTx/>
              <a:buChar char="-"/>
              <a:tabLst>
                <a:tab pos="358775" algn="l"/>
              </a:tabLst>
            </a:pPr>
            <a:r>
              <a:rPr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1200" b="1" u="none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유현준 교수님의 신문 사설</a:t>
            </a:r>
            <a:r>
              <a:rPr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</a:p>
          <a:p>
            <a:pPr marL="356870" indent="-285750">
              <a:lnSpc>
                <a:spcPct val="100000"/>
              </a:lnSpc>
              <a:buFontTx/>
              <a:buChar char="-"/>
              <a:tabLst>
                <a:tab pos="358775" algn="l"/>
              </a:tabLst>
            </a:pP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현대 카페가 가지는 의미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 -&gt; 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휴식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 -&gt; </a:t>
            </a:r>
            <a:r>
              <a:rPr lang="ko-KR" altLang="en-US" sz="1200" spc="15" baseline="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지역간의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 차이가 있을까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? </a:t>
            </a:r>
          </a:p>
          <a:p>
            <a:pPr marL="356870" indent="-285750">
              <a:lnSpc>
                <a:spcPct val="100000"/>
              </a:lnSpc>
              <a:buFontTx/>
              <a:buChar char="-"/>
              <a:tabLst>
                <a:tab pos="358775" algn="l"/>
              </a:tabLst>
            </a:pP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-&gt; “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카페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”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로 지역 특성을 볼 수 있지 않을까</a:t>
            </a:r>
            <a:endParaRPr lang="en-US" altLang="ko-KR" sz="1200" spc="15" baseline="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  <a:p>
            <a:pPr marL="356870" indent="-285750">
              <a:lnSpc>
                <a:spcPct val="100000"/>
              </a:lnSpc>
              <a:buFontTx/>
              <a:buChar char="-"/>
              <a:tabLst>
                <a:tab pos="358775" algn="l"/>
              </a:tabLst>
            </a:pPr>
            <a:endParaRPr lang="en-US" altLang="ko-KR" sz="1200" spc="15" baseline="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  <a:p>
            <a:pPr marL="356870" indent="-285750">
              <a:lnSpc>
                <a:spcPct val="100000"/>
              </a:lnSpc>
              <a:buFontTx/>
              <a:buChar char="-"/>
              <a:tabLst>
                <a:tab pos="358775" algn="l"/>
              </a:tabLst>
            </a:pP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카페가 강남에는 고급화 전략 카페가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, </a:t>
            </a:r>
            <a:r>
              <a:rPr lang="en-US" altLang="ko-KR" sz="1200" u="sng" spc="15" baseline="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D4</a:t>
            </a:r>
            <a:r>
              <a:rPr lang="ko-KR" altLang="en-US" sz="1200" u="sng" spc="15" baseline="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구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은 저가 전략 카페가 많을까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?</a:t>
            </a:r>
          </a:p>
          <a:p>
            <a:pPr marL="356870" indent="-285750">
              <a:lnSpc>
                <a:spcPct val="100000"/>
              </a:lnSpc>
              <a:buFontTx/>
              <a:buChar char="-"/>
              <a:tabLst>
                <a:tab pos="358775" algn="l"/>
              </a:tabLst>
            </a:pPr>
            <a:r>
              <a:rPr lang="en-US" altLang="ko-KR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(</a:t>
            </a:r>
            <a:r>
              <a:rPr lang="ko-KR" altLang="en-US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카톡 </a:t>
            </a:r>
            <a:r>
              <a:rPr lang="en-US" altLang="ko-KR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ppt </a:t>
            </a:r>
            <a:r>
              <a:rPr lang="ko-KR" altLang="en-US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연구배경 첨부</a:t>
            </a:r>
            <a:r>
              <a:rPr lang="en-US" altLang="ko-KR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)</a:t>
            </a:r>
          </a:p>
          <a:p>
            <a:pPr marL="71120" indent="0">
              <a:lnSpc>
                <a:spcPct val="100000"/>
              </a:lnSpc>
              <a:buFontTx/>
              <a:buNone/>
              <a:tabLst>
                <a:tab pos="358775" algn="l"/>
              </a:tabLst>
            </a:pP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[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목표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]</a:t>
            </a:r>
          </a:p>
          <a:p>
            <a:pPr marL="356870" marR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>
                <a:tab pos="358775" algn="l"/>
              </a:tabLst>
              <a:defRPr/>
            </a:pP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카페 가격 전략과 </a:t>
            </a:r>
            <a:r>
              <a:rPr lang="en-US" altLang="ko-KR" sz="1200" u="sng" spc="15" baseline="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G3</a:t>
            </a:r>
            <a:r>
              <a:rPr lang="ko-KR" altLang="en-US" sz="1200" u="sng" spc="15" baseline="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구 </a:t>
            </a:r>
            <a:r>
              <a:rPr lang="en-US" altLang="ko-KR" sz="1200" u="sng" spc="15" baseline="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D4</a:t>
            </a:r>
            <a:r>
              <a:rPr lang="ko-KR" altLang="en-US" sz="1200" u="sng" spc="15" baseline="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구</a:t>
            </a:r>
            <a:r>
              <a:rPr lang="ko-KR" altLang="en-US" sz="1200" u="none" spc="15" baseline="0" dirty="0">
                <a:solidFill>
                  <a:schemeClr val="tx1"/>
                </a:solidFill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 상관관계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B7F957-B6BE-4959-AA38-815D1BA6F843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22359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56870" marR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>
                <a:tab pos="358775" algn="l"/>
              </a:tabLst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B7F957-B6BE-4959-AA38-815D1BA6F843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22359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1120" indent="0">
              <a:lnSpc>
                <a:spcPct val="100000"/>
              </a:lnSpc>
              <a:buFont typeface="Wingdings"/>
              <a:buNone/>
              <a:tabLst>
                <a:tab pos="358775" algn="l"/>
              </a:tabLst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B7F957-B6BE-4959-AA38-815D1BA6F843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22359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1120" indent="0">
              <a:lnSpc>
                <a:spcPct val="100000"/>
              </a:lnSpc>
              <a:buFont typeface="Wingdings"/>
              <a:buNone/>
              <a:tabLst>
                <a:tab pos="358775" algn="l"/>
              </a:tabLst>
            </a:pPr>
            <a:r>
              <a:rPr lang="en-US" altLang="ko-KR" sz="12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word cloud</a:t>
            </a:r>
          </a:p>
          <a:p>
            <a:pPr marL="71120" indent="0">
              <a:lnSpc>
                <a:spcPct val="100000"/>
              </a:lnSpc>
              <a:buFont typeface="Wingdings"/>
              <a:buNone/>
              <a:tabLst>
                <a:tab pos="358775" algn="l"/>
              </a:tabLst>
            </a:pPr>
            <a:r>
              <a:rPr lang="en-US" altLang="ko-KR" sz="12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G3 b4 7</a:t>
            </a:r>
            <a:r>
              <a:rPr lang="ko-KR" altLang="en-US" sz="12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 구 내에서만 </a:t>
            </a:r>
            <a:r>
              <a:rPr lang="ko-KR" altLang="en-US" sz="1200" spc="15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한거긴</a:t>
            </a:r>
            <a:r>
              <a:rPr lang="ko-KR" altLang="en-US" sz="12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함</a:t>
            </a:r>
            <a:r>
              <a:rPr lang="en-US" altLang="ko-KR" sz="12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B7F957-B6BE-4959-AA38-815D1BA6F843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5630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1120" indent="0">
              <a:lnSpc>
                <a:spcPct val="100000"/>
              </a:lnSpc>
              <a:buFont typeface="Wingdings"/>
              <a:buNone/>
              <a:tabLst>
                <a:tab pos="358775" algn="l"/>
              </a:tabLst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B7F957-B6BE-4959-AA38-815D1BA6F843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99796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58140" indent="-287020">
              <a:lnSpc>
                <a:spcPct val="100000"/>
              </a:lnSpc>
              <a:buFont typeface="Wingdings"/>
              <a:buChar char=""/>
              <a:tabLst>
                <a:tab pos="358775" algn="l"/>
              </a:tabLst>
            </a:pPr>
            <a:r>
              <a:rPr lang="en-US" altLang="ko-KR" sz="12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[</a:t>
            </a:r>
            <a:r>
              <a:rPr lang="ko-KR" altLang="en-US" sz="12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주제 </a:t>
            </a:r>
            <a:r>
              <a:rPr lang="en-US" altLang="ko-KR" sz="12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&amp; </a:t>
            </a:r>
            <a:r>
              <a:rPr lang="ko-KR" altLang="en-US" sz="12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목표</a:t>
            </a:r>
            <a:r>
              <a:rPr lang="en-US" altLang="ko-KR" sz="12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]</a:t>
            </a:r>
            <a:endParaRPr lang="ko-KR" altLang="en-US" sz="1200" spc="15" baseline="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  <a:p>
            <a:pPr marL="356870" marR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>
                <a:tab pos="358775" algn="l"/>
              </a:tabLst>
              <a:defRPr/>
            </a:pP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주제 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: 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카페 입지 조건에 따른 서울시 자치구 간 상관 분석 </a:t>
            </a:r>
            <a:endParaRPr lang="en-US" altLang="ko-KR" sz="1200" spc="15" baseline="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  <a:p>
            <a:pPr marL="356870" marR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>
                <a:tab pos="358775" algn="l"/>
              </a:tabLst>
              <a:defRPr/>
            </a:pPr>
            <a:r>
              <a:rPr lang="en-US" altLang="ko-KR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(</a:t>
            </a:r>
            <a:r>
              <a:rPr lang="ko-KR" altLang="en-US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강남과 강북지역의 공동주택단지 생활환경 비교 평가 연구</a:t>
            </a:r>
            <a:r>
              <a:rPr lang="en-US" altLang="ko-KR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vs </a:t>
            </a:r>
            <a:r>
              <a:rPr lang="ko-KR" altLang="en-US" sz="1200" b="1" spc="15" baseline="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창동상계</a:t>
            </a:r>
            <a:r>
              <a:rPr lang="ko-KR" altLang="en-US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 도시계획보고서 자료 첨부</a:t>
            </a:r>
            <a:r>
              <a:rPr lang="en-US" altLang="ko-KR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)</a:t>
            </a:r>
          </a:p>
          <a:p>
            <a:pPr marL="356870" indent="-285750">
              <a:buFontTx/>
              <a:buChar char="-"/>
              <a:tabLst>
                <a:tab pos="358775" algn="l"/>
              </a:tabLst>
            </a:pP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서울시 프랜차이즈 카페의 가격 전략과 카페 입지요건 간의 상관관계 분석</a:t>
            </a:r>
            <a:endParaRPr lang="en-US" altLang="ko-KR" sz="1200" b="1" spc="15" baseline="0" dirty="0">
              <a:solidFill>
                <a:schemeClr val="tx2">
                  <a:lumMod val="60000"/>
                  <a:lumOff val="4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  <a:p>
            <a:pPr marL="356870" indent="-285750">
              <a:lnSpc>
                <a:spcPct val="100000"/>
              </a:lnSpc>
              <a:buFontTx/>
              <a:buChar char="-"/>
              <a:tabLst>
                <a:tab pos="358775" algn="l"/>
              </a:tabLst>
            </a:pPr>
            <a:endParaRPr lang="ko-KR" altLang="en-US" sz="1200" spc="15" baseline="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  <a:p>
            <a:pPr marL="356870" marR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>
                <a:tab pos="358775" algn="l"/>
              </a:tabLst>
              <a:defRPr/>
            </a:pP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[</a:t>
            </a:r>
            <a:r>
              <a:rPr lang="ko-KR" altLang="en-US" sz="12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배경</a:t>
            </a:r>
            <a:r>
              <a:rPr lang="en-US" altLang="ko-KR" sz="12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]</a:t>
            </a:r>
          </a:p>
          <a:p>
            <a:pPr marL="356870" indent="-285750" algn="l">
              <a:lnSpc>
                <a:spcPct val="100000"/>
              </a:lnSpc>
              <a:buFontTx/>
              <a:buChar char="-"/>
              <a:tabLst>
                <a:tab pos="358775" algn="l"/>
              </a:tabLst>
            </a:pPr>
            <a:r>
              <a:rPr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1200" b="1" u="none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유현준 교수님의 신문 사설</a:t>
            </a:r>
            <a:r>
              <a:rPr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</a:p>
          <a:p>
            <a:pPr marL="356870" indent="-285750">
              <a:lnSpc>
                <a:spcPct val="100000"/>
              </a:lnSpc>
              <a:buFontTx/>
              <a:buChar char="-"/>
              <a:tabLst>
                <a:tab pos="358775" algn="l"/>
              </a:tabLst>
            </a:pP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현대 카페가 가지는 의미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 -&gt; 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휴식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 -&gt; </a:t>
            </a:r>
            <a:r>
              <a:rPr lang="ko-KR" altLang="en-US" sz="1200" spc="15" baseline="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지역간의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 차이가 있을까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? </a:t>
            </a:r>
          </a:p>
          <a:p>
            <a:pPr marL="356870" indent="-285750">
              <a:lnSpc>
                <a:spcPct val="100000"/>
              </a:lnSpc>
              <a:buFontTx/>
              <a:buChar char="-"/>
              <a:tabLst>
                <a:tab pos="358775" algn="l"/>
              </a:tabLst>
            </a:pP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-&gt; “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카페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”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로 지역 특성을 볼 수 있지 않을까</a:t>
            </a:r>
            <a:endParaRPr lang="en-US" altLang="ko-KR" sz="1200" spc="15" baseline="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  <a:p>
            <a:pPr marL="356870" indent="-285750">
              <a:lnSpc>
                <a:spcPct val="100000"/>
              </a:lnSpc>
              <a:buFontTx/>
              <a:buChar char="-"/>
              <a:tabLst>
                <a:tab pos="358775" algn="l"/>
              </a:tabLst>
            </a:pPr>
            <a:endParaRPr lang="en-US" altLang="ko-KR" sz="1200" spc="15" baseline="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  <a:p>
            <a:pPr marL="356870" indent="-285750">
              <a:lnSpc>
                <a:spcPct val="100000"/>
              </a:lnSpc>
              <a:buFontTx/>
              <a:buChar char="-"/>
              <a:tabLst>
                <a:tab pos="358775" algn="l"/>
              </a:tabLst>
            </a:pP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카페가 강남에는 고급화 전략 카페가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, </a:t>
            </a:r>
            <a:r>
              <a:rPr lang="en-US" altLang="ko-KR" sz="1200" u="sng" spc="15" baseline="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D4</a:t>
            </a:r>
            <a:r>
              <a:rPr lang="ko-KR" altLang="en-US" sz="1200" u="sng" spc="15" baseline="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구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은 저가 전략 카페가 많을까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?</a:t>
            </a:r>
          </a:p>
          <a:p>
            <a:pPr marL="356870" indent="-285750">
              <a:lnSpc>
                <a:spcPct val="100000"/>
              </a:lnSpc>
              <a:buFontTx/>
              <a:buChar char="-"/>
              <a:tabLst>
                <a:tab pos="358775" algn="l"/>
              </a:tabLst>
            </a:pPr>
            <a:r>
              <a:rPr lang="en-US" altLang="ko-KR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(</a:t>
            </a:r>
            <a:r>
              <a:rPr lang="ko-KR" altLang="en-US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카톡 </a:t>
            </a:r>
            <a:r>
              <a:rPr lang="en-US" altLang="ko-KR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ppt </a:t>
            </a:r>
            <a:r>
              <a:rPr lang="ko-KR" altLang="en-US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연구배경 첨부</a:t>
            </a:r>
            <a:r>
              <a:rPr lang="en-US" altLang="ko-KR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)</a:t>
            </a:r>
          </a:p>
          <a:p>
            <a:pPr marL="71120" indent="0">
              <a:lnSpc>
                <a:spcPct val="100000"/>
              </a:lnSpc>
              <a:buFontTx/>
              <a:buNone/>
              <a:tabLst>
                <a:tab pos="358775" algn="l"/>
              </a:tabLst>
            </a:pP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[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목표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]</a:t>
            </a:r>
          </a:p>
          <a:p>
            <a:pPr marL="356870" marR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>
                <a:tab pos="358775" algn="l"/>
              </a:tabLst>
              <a:defRPr/>
            </a:pP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카페 가격 전략과 </a:t>
            </a:r>
            <a:r>
              <a:rPr lang="en-US" altLang="ko-KR" sz="1200" u="sng" spc="15" baseline="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G3</a:t>
            </a:r>
            <a:r>
              <a:rPr lang="ko-KR" altLang="en-US" sz="1200" u="sng" spc="15" baseline="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구 </a:t>
            </a:r>
            <a:r>
              <a:rPr lang="en-US" altLang="ko-KR" sz="1200" u="sng" spc="15" baseline="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D4</a:t>
            </a:r>
            <a:r>
              <a:rPr lang="ko-KR" altLang="en-US" sz="1200" u="sng" spc="15" baseline="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구</a:t>
            </a:r>
            <a:r>
              <a:rPr lang="ko-KR" altLang="en-US" sz="1200" u="none" spc="15" baseline="0" dirty="0">
                <a:solidFill>
                  <a:schemeClr val="tx1"/>
                </a:solidFill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 상관관계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B7F957-B6BE-4959-AA38-815D1BA6F843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83663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58140" indent="-287020">
              <a:lnSpc>
                <a:spcPct val="100000"/>
              </a:lnSpc>
              <a:buFont typeface="Wingdings"/>
              <a:buChar char=""/>
              <a:tabLst>
                <a:tab pos="358775" algn="l"/>
              </a:tabLst>
            </a:pPr>
            <a:r>
              <a:rPr lang="en-US" altLang="ko-KR" sz="12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[</a:t>
            </a:r>
            <a:r>
              <a:rPr lang="ko-KR" altLang="en-US" sz="12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주제 </a:t>
            </a:r>
            <a:r>
              <a:rPr lang="en-US" altLang="ko-KR" sz="12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&amp; </a:t>
            </a:r>
            <a:r>
              <a:rPr lang="ko-KR" altLang="en-US" sz="12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목표</a:t>
            </a:r>
            <a:r>
              <a:rPr lang="en-US" altLang="ko-KR" sz="12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]</a:t>
            </a:r>
            <a:endParaRPr lang="ko-KR" altLang="en-US" sz="1200" spc="15" baseline="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  <a:p>
            <a:pPr marL="356870" marR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>
                <a:tab pos="358775" algn="l"/>
              </a:tabLst>
              <a:defRPr/>
            </a:pP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주제 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: 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카페 입지 조건에 따른 서울시 자치구 간 상관 분석 </a:t>
            </a:r>
            <a:endParaRPr lang="en-US" altLang="ko-KR" sz="1200" spc="15" baseline="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  <a:p>
            <a:pPr marL="356870" marR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>
                <a:tab pos="358775" algn="l"/>
              </a:tabLst>
              <a:defRPr/>
            </a:pPr>
            <a:r>
              <a:rPr lang="en-US" altLang="ko-KR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(</a:t>
            </a:r>
            <a:r>
              <a:rPr lang="ko-KR" altLang="en-US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강남과 강북지역의 공동주택단지 생활환경 비교 평가 연구</a:t>
            </a:r>
            <a:r>
              <a:rPr lang="en-US" altLang="ko-KR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vs </a:t>
            </a:r>
            <a:r>
              <a:rPr lang="ko-KR" altLang="en-US" sz="1200" b="1" spc="15" baseline="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창동상계</a:t>
            </a:r>
            <a:r>
              <a:rPr lang="ko-KR" altLang="en-US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 도시계획보고서 자료 첨부</a:t>
            </a:r>
            <a:r>
              <a:rPr lang="en-US" altLang="ko-KR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)</a:t>
            </a:r>
          </a:p>
          <a:p>
            <a:pPr marL="356870" indent="-285750">
              <a:buFontTx/>
              <a:buChar char="-"/>
              <a:tabLst>
                <a:tab pos="358775" algn="l"/>
              </a:tabLst>
            </a:pP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서울시 프랜차이즈 카페의 가격 전략과 카페 입지요건 간의 상관관계 분석</a:t>
            </a:r>
            <a:endParaRPr lang="en-US" altLang="ko-KR" sz="1200" b="1" spc="15" baseline="0" dirty="0">
              <a:solidFill>
                <a:schemeClr val="tx2">
                  <a:lumMod val="60000"/>
                  <a:lumOff val="4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  <a:p>
            <a:pPr marL="356870" indent="-285750">
              <a:lnSpc>
                <a:spcPct val="100000"/>
              </a:lnSpc>
              <a:buFontTx/>
              <a:buChar char="-"/>
              <a:tabLst>
                <a:tab pos="358775" algn="l"/>
              </a:tabLst>
            </a:pPr>
            <a:endParaRPr lang="ko-KR" altLang="en-US" sz="1200" spc="15" baseline="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  <a:p>
            <a:pPr marL="356870" marR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>
                <a:tab pos="358775" algn="l"/>
              </a:tabLst>
              <a:defRPr/>
            </a:pP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[</a:t>
            </a:r>
            <a:r>
              <a:rPr lang="ko-KR" altLang="en-US" sz="12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배경</a:t>
            </a:r>
            <a:r>
              <a:rPr lang="en-US" altLang="ko-KR" sz="12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]</a:t>
            </a:r>
          </a:p>
          <a:p>
            <a:pPr marL="356870" indent="-285750" algn="l">
              <a:lnSpc>
                <a:spcPct val="100000"/>
              </a:lnSpc>
              <a:buFontTx/>
              <a:buChar char="-"/>
              <a:tabLst>
                <a:tab pos="358775" algn="l"/>
              </a:tabLst>
            </a:pPr>
            <a:r>
              <a:rPr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1200" b="1" u="none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유현준 교수님의 신문 사설</a:t>
            </a:r>
            <a:r>
              <a:rPr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</a:p>
          <a:p>
            <a:pPr marL="356870" indent="-285750">
              <a:lnSpc>
                <a:spcPct val="100000"/>
              </a:lnSpc>
              <a:buFontTx/>
              <a:buChar char="-"/>
              <a:tabLst>
                <a:tab pos="358775" algn="l"/>
              </a:tabLst>
            </a:pP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현대 카페가 가지는 의미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 -&gt; 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휴식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 -&gt; </a:t>
            </a:r>
            <a:r>
              <a:rPr lang="ko-KR" altLang="en-US" sz="1200" spc="15" baseline="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지역간의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 차이가 있을까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? </a:t>
            </a:r>
          </a:p>
          <a:p>
            <a:pPr marL="356870" indent="-285750">
              <a:lnSpc>
                <a:spcPct val="100000"/>
              </a:lnSpc>
              <a:buFontTx/>
              <a:buChar char="-"/>
              <a:tabLst>
                <a:tab pos="358775" algn="l"/>
              </a:tabLst>
            </a:pP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-&gt; “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카페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”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로 지역 특성을 볼 수 있지 않을까</a:t>
            </a:r>
            <a:endParaRPr lang="en-US" altLang="ko-KR" sz="1200" spc="15" baseline="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  <a:p>
            <a:pPr marL="356870" indent="-285750">
              <a:lnSpc>
                <a:spcPct val="100000"/>
              </a:lnSpc>
              <a:buFontTx/>
              <a:buChar char="-"/>
              <a:tabLst>
                <a:tab pos="358775" algn="l"/>
              </a:tabLst>
            </a:pPr>
            <a:endParaRPr lang="en-US" altLang="ko-KR" sz="1200" spc="15" baseline="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  <a:p>
            <a:pPr marL="356870" indent="-285750">
              <a:lnSpc>
                <a:spcPct val="100000"/>
              </a:lnSpc>
              <a:buFontTx/>
              <a:buChar char="-"/>
              <a:tabLst>
                <a:tab pos="358775" algn="l"/>
              </a:tabLst>
            </a:pP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카페가 강남에는 고급화 전략 카페가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, </a:t>
            </a:r>
            <a:r>
              <a:rPr lang="en-US" altLang="ko-KR" sz="1200" u="sng" spc="15" baseline="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D4</a:t>
            </a:r>
            <a:r>
              <a:rPr lang="ko-KR" altLang="en-US" sz="1200" u="sng" spc="15" baseline="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구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은 저가 전략 카페가 많을까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?</a:t>
            </a:r>
          </a:p>
          <a:p>
            <a:pPr marL="356870" indent="-285750">
              <a:lnSpc>
                <a:spcPct val="100000"/>
              </a:lnSpc>
              <a:buFontTx/>
              <a:buChar char="-"/>
              <a:tabLst>
                <a:tab pos="358775" algn="l"/>
              </a:tabLst>
            </a:pPr>
            <a:r>
              <a:rPr lang="en-US" altLang="ko-KR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(</a:t>
            </a:r>
            <a:r>
              <a:rPr lang="ko-KR" altLang="en-US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카톡 </a:t>
            </a:r>
            <a:r>
              <a:rPr lang="en-US" altLang="ko-KR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ppt </a:t>
            </a:r>
            <a:r>
              <a:rPr lang="ko-KR" altLang="en-US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연구배경 첨부</a:t>
            </a:r>
            <a:r>
              <a:rPr lang="en-US" altLang="ko-KR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)</a:t>
            </a:r>
          </a:p>
          <a:p>
            <a:pPr marL="71120" indent="0">
              <a:lnSpc>
                <a:spcPct val="100000"/>
              </a:lnSpc>
              <a:buFontTx/>
              <a:buNone/>
              <a:tabLst>
                <a:tab pos="358775" algn="l"/>
              </a:tabLst>
            </a:pP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[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목표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]</a:t>
            </a:r>
          </a:p>
          <a:p>
            <a:pPr marL="356870" marR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>
                <a:tab pos="358775" algn="l"/>
              </a:tabLst>
              <a:defRPr/>
            </a:pP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카페 가격 전략과 </a:t>
            </a:r>
            <a:r>
              <a:rPr lang="en-US" altLang="ko-KR" sz="1200" u="sng" spc="15" baseline="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G3</a:t>
            </a:r>
            <a:r>
              <a:rPr lang="ko-KR" altLang="en-US" sz="1200" u="sng" spc="15" baseline="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구 </a:t>
            </a:r>
            <a:r>
              <a:rPr lang="en-US" altLang="ko-KR" sz="1200" u="sng" spc="15" baseline="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D4</a:t>
            </a:r>
            <a:r>
              <a:rPr lang="ko-KR" altLang="en-US" sz="1200" u="sng" spc="15" baseline="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구</a:t>
            </a:r>
            <a:r>
              <a:rPr lang="ko-KR" altLang="en-US" sz="1200" u="none" spc="15" baseline="0" dirty="0">
                <a:solidFill>
                  <a:schemeClr val="tx1"/>
                </a:solidFill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 상관관계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B7F957-B6BE-4959-AA38-815D1BA6F843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22462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50316" y="251536"/>
            <a:ext cx="8443366" cy="635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58267" y="4447413"/>
            <a:ext cx="8627465" cy="16719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7/19/2021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0" i="0">
                <a:solidFill>
                  <a:schemeClr val="tx1"/>
                </a:solidFill>
                <a:latin typeface="Malgun Gothic"/>
                <a:cs typeface="Malgun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7/19/2021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0" i="0">
                <a:solidFill>
                  <a:schemeClr val="tx1"/>
                </a:solidFill>
                <a:latin typeface="Malgun Gothic"/>
                <a:cs typeface="Malgun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7/19/2021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0" i="0">
                <a:solidFill>
                  <a:schemeClr val="tx1"/>
                </a:solidFill>
                <a:latin typeface="Malgun Gothic"/>
                <a:cs typeface="Malgun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7/19/2021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7/19/2021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9144000" cy="1270000"/>
          </a:xfrm>
          <a:custGeom>
            <a:avLst/>
            <a:gdLst/>
            <a:ahLst/>
            <a:cxnLst/>
            <a:rect l="l" t="t" r="r" b="b"/>
            <a:pathLst>
              <a:path w="9144000" h="1270000">
                <a:moveTo>
                  <a:pt x="9144000" y="0"/>
                </a:moveTo>
                <a:lnTo>
                  <a:pt x="0" y="0"/>
                </a:lnTo>
                <a:lnTo>
                  <a:pt x="0" y="1269491"/>
                </a:lnTo>
                <a:lnTo>
                  <a:pt x="9144000" y="1269491"/>
                </a:lnTo>
                <a:lnTo>
                  <a:pt x="9144000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50316" y="251536"/>
            <a:ext cx="8443366" cy="635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0" i="0">
                <a:solidFill>
                  <a:schemeClr val="tx1"/>
                </a:solidFill>
                <a:latin typeface="Malgun Gothic"/>
                <a:cs typeface="Malgun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94664" y="1982470"/>
            <a:ext cx="7362190" cy="35731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7/19/2021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comments" Target="../comments/comment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image" Target="../media/image2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comments" Target="../comments/commen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comments" Target="../comments/commen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comments" Target="../comments/comment4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350+ Best Cafe Pictures [HD] | Download Free Images on Unsplash">
            <a:extLst>
              <a:ext uri="{FF2B5EF4-FFF2-40B4-BE49-F238E27FC236}">
                <a16:creationId xmlns:a16="http://schemas.microsoft.com/office/drawing/2014/main" id="{3A6E98D9-00CF-4571-AF04-34E27B47EF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6019800" y="4904395"/>
            <a:ext cx="3124200" cy="859210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50000"/>
              </a:lnSpc>
              <a:spcBef>
                <a:spcPts val="100"/>
              </a:spcBef>
              <a:tabLst>
                <a:tab pos="2778125" algn="l"/>
                <a:tab pos="3125470" algn="l"/>
              </a:tabLst>
            </a:pPr>
            <a:r>
              <a:rPr lang="en-US" sz="4000" spc="-9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5</a:t>
            </a:r>
            <a:r>
              <a:rPr lang="ko-KR" altLang="en-US" sz="4000" spc="-9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조 문과의 향기</a:t>
            </a:r>
            <a:endParaRPr sz="4000" dirty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8C1C2D84-BB25-448B-9AB9-A1766423DAB6}"/>
              </a:ext>
            </a:extLst>
          </p:cNvPr>
          <p:cNvSpPr txBox="1"/>
          <p:nvPr/>
        </p:nvSpPr>
        <p:spPr>
          <a:xfrm>
            <a:off x="2514600" y="1524000"/>
            <a:ext cx="6658429" cy="1243930"/>
          </a:xfrm>
          <a:prstGeom prst="rect">
            <a:avLst/>
          </a:prstGeom>
          <a:solidFill>
            <a:srgbClr val="F6F6F6"/>
          </a:solidFill>
          <a:ln>
            <a:noFill/>
          </a:ln>
          <a:effectLst>
            <a:outerShdw dist="50800" dir="5400000" algn="ctr" rotWithShape="0">
              <a:srgbClr val="000000">
                <a:alpha val="0"/>
              </a:srgbClr>
            </a:outerShdw>
            <a:reflection endPos="0" dist="50800" dir="5400000" sy="-100000" algn="bl" rotWithShape="0"/>
          </a:effectLst>
        </p:spPr>
        <p:txBody>
          <a:bodyPr vert="horz" wrap="square" lIns="0" tIns="12700" rIns="0" bIns="0" rtlCol="0">
            <a:spAutoFit/>
          </a:bodyPr>
          <a:lstStyle/>
          <a:p>
            <a:pPr marL="71120">
              <a:tabLst>
                <a:tab pos="358775" algn="l"/>
              </a:tabLst>
            </a:pPr>
            <a:r>
              <a:rPr lang="ko-KR" altLang="en-US" sz="4000" spc="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서울시 내의 고가 및 저가형 카페의 입점 분석을 통한 지역 불균형 탐구</a:t>
            </a:r>
            <a:endParaRPr lang="en-US" altLang="ko-KR" sz="4000" spc="15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42302210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그림 204">
            <a:extLst>
              <a:ext uri="{FF2B5EF4-FFF2-40B4-BE49-F238E27FC236}">
                <a16:creationId xmlns:a16="http://schemas.microsoft.com/office/drawing/2014/main" id="{2777EB78-3D5E-49F6-A6E4-403892A448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2058" y="161905"/>
            <a:ext cx="724390" cy="1070319"/>
          </a:xfrm>
          <a:prstGeom prst="rect">
            <a:avLst/>
          </a:prstGeom>
        </p:spPr>
      </p:pic>
      <p:sp>
        <p:nvSpPr>
          <p:cNvPr id="206" name="TextBox 205">
            <a:extLst>
              <a:ext uri="{FF2B5EF4-FFF2-40B4-BE49-F238E27FC236}">
                <a16:creationId xmlns:a16="http://schemas.microsoft.com/office/drawing/2014/main" id="{E90AE34A-9990-4209-BCD6-32FE6AE3442C}"/>
              </a:ext>
            </a:extLst>
          </p:cNvPr>
          <p:cNvSpPr txBox="1"/>
          <p:nvPr/>
        </p:nvSpPr>
        <p:spPr>
          <a:xfrm>
            <a:off x="457200" y="377278"/>
            <a:ext cx="7086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3. </a:t>
            </a:r>
            <a:r>
              <a:rPr lang="ko-KR" altLang="en-US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 분석 </a:t>
            </a:r>
            <a:r>
              <a:rPr lang="en-US" altLang="ko-KR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자치구 별 카페 </a:t>
            </a:r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feature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상관계수</a:t>
            </a:r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(1) </a:t>
            </a:r>
            <a:endParaRPr lang="ko-KR" altLang="en-US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4"/>
          <a:srcRect l="17092" t="23698" r="19216" b="3202"/>
          <a:stretch/>
        </p:blipFill>
        <p:spPr>
          <a:xfrm>
            <a:off x="889254" y="3925602"/>
            <a:ext cx="2670256" cy="232570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5"/>
          <a:srcRect l="15527" t="22835" r="16419" b="4147"/>
          <a:stretch/>
        </p:blipFill>
        <p:spPr>
          <a:xfrm>
            <a:off x="792192" y="1527864"/>
            <a:ext cx="2904448" cy="2413818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6361372" y="5955505"/>
            <a:ext cx="185258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High_count</a:t>
            </a:r>
            <a:r>
              <a:rPr lang="en-US" altLang="ko-KR" sz="1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- </a:t>
            </a:r>
            <a:r>
              <a:rPr lang="ko-KR" altLang="en-US" sz="1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고가형</a:t>
            </a:r>
            <a:r>
              <a:rPr lang="ko-KR" altLang="en-US" sz="1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카페 수</a:t>
            </a:r>
            <a:endParaRPr lang="en-US" altLang="ko-KR" sz="1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1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Low_count</a:t>
            </a:r>
            <a:r>
              <a:rPr lang="en-US" altLang="ko-KR" sz="1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-  </a:t>
            </a:r>
            <a:r>
              <a:rPr lang="ko-KR" altLang="en-US" sz="1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저가형 카페 수</a:t>
            </a:r>
          </a:p>
          <a:p>
            <a:r>
              <a:rPr lang="en-US" altLang="ko-KR" sz="1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Low _bus_~ - D4</a:t>
            </a:r>
            <a:r>
              <a:rPr lang="ko-KR" altLang="en-US" sz="1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버스정류장</a:t>
            </a:r>
            <a:endParaRPr lang="en-US" altLang="ko-KR" sz="1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1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High _bus_~ - G3 </a:t>
            </a:r>
            <a:r>
              <a:rPr lang="ko-KR" altLang="en-US" sz="1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버스정류장</a:t>
            </a:r>
            <a:endParaRPr lang="en-US" altLang="ko-KR" sz="1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endParaRPr lang="ko-KR" altLang="en-US" sz="1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99B25232-A096-41C3-9716-4A0461EC6584}"/>
              </a:ext>
            </a:extLst>
          </p:cNvPr>
          <p:cNvGrpSpPr/>
          <p:nvPr/>
        </p:nvGrpSpPr>
        <p:grpSpPr>
          <a:xfrm>
            <a:off x="1204266" y="1066800"/>
            <a:ext cx="7511894" cy="4666953"/>
            <a:chOff x="1204266" y="1066800"/>
            <a:chExt cx="7511894" cy="4666953"/>
          </a:xfrm>
        </p:grpSpPr>
        <p:sp>
          <p:nvSpPr>
            <p:cNvPr id="38" name="TextBox 37"/>
            <p:cNvSpPr txBox="1"/>
            <p:nvPr/>
          </p:nvSpPr>
          <p:spPr>
            <a:xfrm>
              <a:off x="1204266" y="1066800"/>
              <a:ext cx="367253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&lt;Kendall </a:t>
              </a:r>
              <a:r>
                <a:rPr lang="ko-KR" altLang="en-US" sz="24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상관계수</a:t>
              </a:r>
              <a:r>
                <a:rPr lang="en-US" altLang="ko-KR" sz="24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&gt;</a:t>
              </a:r>
              <a:endPara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7E326DA7-BB6A-4758-ADAF-6098D8A2863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107117" y="1973215"/>
              <a:ext cx="4324350" cy="1504950"/>
            </a:xfrm>
            <a:prstGeom prst="rect">
              <a:avLst/>
            </a:prstGeom>
          </p:spPr>
        </p:pic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DCFE9F8A-D0F6-43A1-B9E7-7462989F726D}"/>
                </a:ext>
              </a:extLst>
            </p:cNvPr>
            <p:cNvGrpSpPr/>
            <p:nvPr/>
          </p:nvGrpSpPr>
          <p:grpSpPr>
            <a:xfrm>
              <a:off x="4107117" y="1540774"/>
              <a:ext cx="4609043" cy="4192979"/>
              <a:chOff x="4107117" y="1540774"/>
              <a:chExt cx="4609043" cy="4192979"/>
            </a:xfrm>
          </p:grpSpPr>
          <p:pic>
            <p:nvPicPr>
              <p:cNvPr id="12" name="그림 11">
                <a:extLst>
                  <a:ext uri="{FF2B5EF4-FFF2-40B4-BE49-F238E27FC236}">
                    <a16:creationId xmlns:a16="http://schemas.microsoft.com/office/drawing/2014/main" id="{A1E2BAFB-17B6-454E-B97B-680EB8A85C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144160" y="4427770"/>
                <a:ext cx="4268104" cy="1305983"/>
              </a:xfrm>
              <a:prstGeom prst="rect">
                <a:avLst/>
              </a:prstGeom>
            </p:spPr>
          </p:pic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4FFB6C5-96A5-4841-97C1-15B2A46B7FAD}"/>
                  </a:ext>
                </a:extLst>
              </p:cNvPr>
              <p:cNvSpPr txBox="1"/>
              <p:nvPr/>
            </p:nvSpPr>
            <p:spPr>
              <a:xfrm>
                <a:off x="4107117" y="1540774"/>
                <a:ext cx="4572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sz="1800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&lt;G3&gt;</a:t>
                </a:r>
                <a:endParaRPr lang="ko-KR" altLang="en-US" sz="1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62A21CC-5020-4A37-A940-94A46736BCF5}"/>
                  </a:ext>
                </a:extLst>
              </p:cNvPr>
              <p:cNvSpPr txBox="1"/>
              <p:nvPr/>
            </p:nvSpPr>
            <p:spPr>
              <a:xfrm>
                <a:off x="4144160" y="4058438"/>
                <a:ext cx="4572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sz="1800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&lt;D4&gt;</a:t>
                </a:r>
                <a:endParaRPr lang="ko-KR" altLang="en-US" sz="1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274908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그림 204">
            <a:extLst>
              <a:ext uri="{FF2B5EF4-FFF2-40B4-BE49-F238E27FC236}">
                <a16:creationId xmlns:a16="http://schemas.microsoft.com/office/drawing/2014/main" id="{2777EB78-3D5E-49F6-A6E4-403892A448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2058" y="161905"/>
            <a:ext cx="724390" cy="1070319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806" y="4953333"/>
            <a:ext cx="2719419" cy="1467299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806" y="3118874"/>
            <a:ext cx="2719420" cy="1478556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905" y="1295400"/>
            <a:ext cx="2719420" cy="1500109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740406" y="6289827"/>
            <a:ext cx="914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Low_count</a:t>
            </a:r>
            <a:endParaRPr lang="ko-KR" altLang="en-US" sz="11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 rot="16200000">
            <a:off x="1412567" y="5556176"/>
            <a:ext cx="105088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High_bus_sum</a:t>
            </a:r>
            <a:endParaRPr lang="ko-KR" altLang="en-US" sz="11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 rot="16200000">
            <a:off x="-13638" y="5563317"/>
            <a:ext cx="105088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High_bus_sum</a:t>
            </a:r>
            <a:endParaRPr lang="ko-KR" altLang="en-US" sz="11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188206" y="4448369"/>
            <a:ext cx="914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High_count</a:t>
            </a:r>
            <a:endParaRPr lang="ko-KR" altLang="en-US" sz="11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816605" y="4448369"/>
            <a:ext cx="914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High_count</a:t>
            </a:r>
            <a:endParaRPr lang="ko-KR" altLang="en-US" sz="11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 rot="16200000">
            <a:off x="-5460" y="3670112"/>
            <a:ext cx="10345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Low_bus_sum</a:t>
            </a:r>
            <a:endParaRPr lang="ko-KR" altLang="en-US" sz="11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 rot="16200000">
            <a:off x="1389921" y="3666320"/>
            <a:ext cx="10345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Low_bus_sum</a:t>
            </a:r>
            <a:endParaRPr lang="ko-KR" altLang="en-US" sz="11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226305" y="2664704"/>
            <a:ext cx="914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High_count</a:t>
            </a:r>
            <a:endParaRPr lang="ko-KR" altLang="en-US" sz="11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778505" y="2664704"/>
            <a:ext cx="914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High_count</a:t>
            </a:r>
            <a:endParaRPr lang="ko-KR" altLang="en-US" sz="11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 rot="16200000">
            <a:off x="1527797" y="1914649"/>
            <a:ext cx="914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Low_count</a:t>
            </a:r>
            <a:endParaRPr lang="ko-KR" altLang="en-US" sz="11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 rot="16200000">
            <a:off x="92704" y="1932105"/>
            <a:ext cx="914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Low_count</a:t>
            </a:r>
            <a:endParaRPr lang="ko-KR" altLang="en-US" sz="11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2188206" y="6289827"/>
            <a:ext cx="914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Low_count</a:t>
            </a:r>
            <a:endParaRPr lang="ko-KR" altLang="en-US" sz="11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6361372" y="5955505"/>
            <a:ext cx="185258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High_count</a:t>
            </a:r>
            <a:r>
              <a:rPr lang="en-US" altLang="ko-KR" sz="1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- </a:t>
            </a:r>
            <a:r>
              <a:rPr lang="ko-KR" altLang="en-US" sz="1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고가형</a:t>
            </a:r>
            <a:r>
              <a:rPr lang="ko-KR" altLang="en-US" sz="1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카페 수</a:t>
            </a:r>
            <a:endParaRPr lang="en-US" altLang="ko-KR" sz="1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1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Low_count</a:t>
            </a:r>
            <a:r>
              <a:rPr lang="en-US" altLang="ko-KR" sz="1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-  </a:t>
            </a:r>
            <a:r>
              <a:rPr lang="ko-KR" altLang="en-US" sz="1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저가형 카페 수</a:t>
            </a:r>
          </a:p>
          <a:p>
            <a:r>
              <a:rPr lang="en-US" altLang="ko-KR" sz="1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Low_bus_sum</a:t>
            </a:r>
            <a:r>
              <a:rPr lang="en-US" altLang="ko-KR" sz="1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- D4</a:t>
            </a:r>
            <a:r>
              <a:rPr lang="ko-KR" altLang="en-US" sz="1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버스정류장</a:t>
            </a:r>
            <a:endParaRPr lang="en-US" altLang="ko-KR" sz="1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1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High_bus_sum</a:t>
            </a:r>
            <a:r>
              <a:rPr lang="en-US" altLang="ko-KR" sz="1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G3 </a:t>
            </a:r>
            <a:r>
              <a:rPr lang="ko-KR" altLang="en-US" sz="1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버스정류장</a:t>
            </a:r>
            <a:endParaRPr lang="en-US" altLang="ko-KR" sz="1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endParaRPr lang="ko-KR" altLang="en-US" sz="1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1398929" y="1832143"/>
            <a:ext cx="7168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0.34</a:t>
            </a: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2842563" y="1914648"/>
            <a:ext cx="7168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0.79</a:t>
            </a: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2752533" y="3762363"/>
            <a:ext cx="7168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0.79</a:t>
            </a: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1287357" y="3870393"/>
            <a:ext cx="7168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0.24</a:t>
            </a: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1352864" y="5720842"/>
            <a:ext cx="7168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0.30</a:t>
            </a: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2782268" y="5610078"/>
            <a:ext cx="7168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0.68</a:t>
            </a: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A5976D66-60F1-411F-A349-ED7DAA6670F2}"/>
              </a:ext>
            </a:extLst>
          </p:cNvPr>
          <p:cNvGrpSpPr/>
          <p:nvPr/>
        </p:nvGrpSpPr>
        <p:grpSpPr>
          <a:xfrm>
            <a:off x="457200" y="377278"/>
            <a:ext cx="8258960" cy="5356475"/>
            <a:chOff x="457200" y="377278"/>
            <a:chExt cx="8258960" cy="5356475"/>
          </a:xfrm>
        </p:grpSpPr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E90AE34A-9990-4209-BCD6-32FE6AE3442C}"/>
                </a:ext>
              </a:extLst>
            </p:cNvPr>
            <p:cNvSpPr txBox="1"/>
            <p:nvPr/>
          </p:nvSpPr>
          <p:spPr>
            <a:xfrm>
              <a:off x="457200" y="377278"/>
              <a:ext cx="70866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3. </a:t>
              </a:r>
              <a:r>
                <a:rPr lang="ko-KR" altLang="en-US" sz="36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데이터 분석 </a:t>
              </a:r>
              <a:r>
                <a:rPr lang="en-US" altLang="ko-KR" sz="36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:</a:t>
              </a:r>
              <a:r>
                <a:rPr lang="ko-KR" altLang="en-US" sz="36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</a:t>
              </a:r>
              <a:r>
                <a:rPr lang="ko-KR" altLang="en-US" sz="24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자치구 별 카페 </a:t>
              </a:r>
              <a:r>
                <a:rPr lang="en-US" altLang="ko-KR" sz="24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feature</a:t>
              </a:r>
              <a:r>
                <a:rPr lang="ko-KR" altLang="en-US" sz="24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상관계수</a:t>
              </a:r>
              <a:r>
                <a:rPr lang="en-US" altLang="ko-KR" sz="24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(2)</a:t>
              </a:r>
              <a:endPara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23A0DE84-A09E-4513-AEC1-E304EBA81B20}"/>
                </a:ext>
              </a:extLst>
            </p:cNvPr>
            <p:cNvGrpSpPr/>
            <p:nvPr/>
          </p:nvGrpSpPr>
          <p:grpSpPr>
            <a:xfrm>
              <a:off x="4107117" y="1540774"/>
              <a:ext cx="4609043" cy="4192979"/>
              <a:chOff x="4107117" y="1540774"/>
              <a:chExt cx="4609043" cy="4192979"/>
            </a:xfrm>
          </p:grpSpPr>
          <p:pic>
            <p:nvPicPr>
              <p:cNvPr id="45" name="그림 44">
                <a:extLst>
                  <a:ext uri="{FF2B5EF4-FFF2-40B4-BE49-F238E27FC236}">
                    <a16:creationId xmlns:a16="http://schemas.microsoft.com/office/drawing/2014/main" id="{67421B84-F2BA-48ED-87E3-739ECD9B28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144160" y="4427770"/>
                <a:ext cx="4268104" cy="1305983"/>
              </a:xfrm>
              <a:prstGeom prst="rect">
                <a:avLst/>
              </a:prstGeom>
            </p:spPr>
          </p:pic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9A29CF48-61DE-47A1-9A56-46066E478091}"/>
                  </a:ext>
                </a:extLst>
              </p:cNvPr>
              <p:cNvSpPr txBox="1"/>
              <p:nvPr/>
            </p:nvSpPr>
            <p:spPr>
              <a:xfrm>
                <a:off x="4107117" y="1540774"/>
                <a:ext cx="4572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sz="1800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&lt;G3&gt;</a:t>
                </a:r>
                <a:endParaRPr lang="ko-KR" altLang="en-US" sz="1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39894660-A2E4-439C-A6C6-D22E39BAD6F4}"/>
                  </a:ext>
                </a:extLst>
              </p:cNvPr>
              <p:cNvSpPr txBox="1"/>
              <p:nvPr/>
            </p:nvSpPr>
            <p:spPr>
              <a:xfrm>
                <a:off x="4144160" y="4058438"/>
                <a:ext cx="4572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sz="1800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&lt;D4&gt;</a:t>
                </a:r>
                <a:endParaRPr lang="ko-KR" altLang="en-US" sz="1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</p:grpSp>
        <p:pic>
          <p:nvPicPr>
            <p:cNvPr id="49" name="그림 48">
              <a:extLst>
                <a:ext uri="{FF2B5EF4-FFF2-40B4-BE49-F238E27FC236}">
                  <a16:creationId xmlns:a16="http://schemas.microsoft.com/office/drawing/2014/main" id="{E2550009-652D-4E48-BD39-4CB53F6BFE8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107117" y="1973215"/>
              <a:ext cx="4324350" cy="15049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253284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그림 204">
            <a:extLst>
              <a:ext uri="{FF2B5EF4-FFF2-40B4-BE49-F238E27FC236}">
                <a16:creationId xmlns:a16="http://schemas.microsoft.com/office/drawing/2014/main" id="{2777EB78-3D5E-49F6-A6E4-403892A448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2058" y="161905"/>
            <a:ext cx="724390" cy="1070319"/>
          </a:xfrm>
          <a:prstGeom prst="rect">
            <a:avLst/>
          </a:prstGeom>
        </p:spPr>
      </p:pic>
      <p:sp>
        <p:nvSpPr>
          <p:cNvPr id="206" name="TextBox 205">
            <a:extLst>
              <a:ext uri="{FF2B5EF4-FFF2-40B4-BE49-F238E27FC236}">
                <a16:creationId xmlns:a16="http://schemas.microsoft.com/office/drawing/2014/main" id="{E90AE34A-9990-4209-BCD6-32FE6AE3442C}"/>
              </a:ext>
            </a:extLst>
          </p:cNvPr>
          <p:cNvSpPr txBox="1"/>
          <p:nvPr/>
        </p:nvSpPr>
        <p:spPr>
          <a:xfrm>
            <a:off x="457200" y="377278"/>
            <a:ext cx="7086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4. </a:t>
            </a:r>
            <a:r>
              <a:rPr lang="ko-KR" altLang="en-US" sz="3600" spc="-6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기대 효과</a:t>
            </a:r>
            <a:endParaRPr lang="ko-KR" altLang="en-US" sz="3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685800" y="1231745"/>
            <a:ext cx="3939620" cy="14219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fontAlgn="base" latinLnBrk="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ko-KR" altLang="en-US" kern="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서울 자치구 간 카페 </a:t>
            </a:r>
            <a:r>
              <a:rPr lang="ko-KR" altLang="en-US" kern="0" dirty="0">
                <a:solidFill>
                  <a:srgbClr val="C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점포 수</a:t>
            </a:r>
            <a:r>
              <a:rPr lang="ko-KR" altLang="en-US" kern="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차이</a:t>
            </a:r>
          </a:p>
          <a:p>
            <a:pPr marL="285750" indent="-285750" fontAlgn="base" latinLnBrk="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ko-KR" altLang="en-US" kern="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서울 자치구 간 </a:t>
            </a:r>
            <a:r>
              <a:rPr lang="ko-KR" altLang="en-US" kern="0" dirty="0">
                <a:solidFill>
                  <a:srgbClr val="C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아파트 매매 가격</a:t>
            </a:r>
            <a:r>
              <a:rPr lang="ko-KR" altLang="en-US" kern="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의 차이</a:t>
            </a:r>
            <a:endParaRPr lang="en-US" altLang="ko-KR" kern="0" dirty="0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285750" indent="-285750" fontAlgn="base" latinLnBrk="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ko-KR" altLang="en-US" kern="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서울 자치구 간 </a:t>
            </a:r>
            <a:r>
              <a:rPr lang="ko-KR" altLang="en-US" kern="0" dirty="0">
                <a:solidFill>
                  <a:srgbClr val="C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대중교통 접근성</a:t>
            </a:r>
            <a:r>
              <a:rPr lang="ko-KR" altLang="en-US" kern="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차이</a:t>
            </a:r>
          </a:p>
        </p:txBody>
      </p:sp>
      <p:sp>
        <p:nvSpPr>
          <p:cNvPr id="6" name="오른쪽 화살표 5"/>
          <p:cNvSpPr/>
          <p:nvPr/>
        </p:nvSpPr>
        <p:spPr>
          <a:xfrm rot="5400000">
            <a:off x="2195128" y="2969124"/>
            <a:ext cx="920963" cy="706333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-990600" y="2782223"/>
            <a:ext cx="357790" cy="5355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 fontAlgn="base" latinLnBrk="0">
              <a:lnSpc>
                <a:spcPct val="160000"/>
              </a:lnSpc>
              <a:buFontTx/>
              <a:buChar char="-"/>
            </a:pPr>
            <a:endParaRPr lang="ko-KR" altLang="en-US" kern="0" dirty="0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7800" y="1266346"/>
            <a:ext cx="3798947" cy="4237605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685800" y="3667154"/>
            <a:ext cx="8476606" cy="2514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pc="-65" dirty="0">
              <a:solidFill>
                <a:schemeClr val="tx1">
                  <a:lumMod val="95000"/>
                  <a:lumOff val="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pc="-65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카페의 가격 정책 별 입점 지역 제안 가능</a:t>
            </a:r>
            <a:endParaRPr lang="en-US" altLang="ko-KR" sz="1600" spc="-65" dirty="0">
              <a:solidFill>
                <a:schemeClr val="tx1">
                  <a:lumMod val="95000"/>
                  <a:lumOff val="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  <a:p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에 비해 카페가 문화공간으로서의 역할로 확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B0F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문화공간으로서 카페 역할 확장  </a:t>
            </a:r>
            <a:br>
              <a:rPr lang="en-US" altLang="ko-KR" dirty="0">
                <a:solidFill>
                  <a:srgbClr val="00B0F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</a:br>
            <a:r>
              <a:rPr lang="en-US" altLang="ko-KR" dirty="0">
                <a:solidFill>
                  <a:srgbClr val="00B0F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	-&gt; </a:t>
            </a:r>
            <a:r>
              <a:rPr lang="ko-KR" altLang="en-US" dirty="0">
                <a:solidFill>
                  <a:srgbClr val="00B0F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지역 균형 발전 요소로 사용 가능</a:t>
            </a:r>
            <a:endParaRPr lang="en-US" altLang="ko-KR" dirty="0">
              <a:solidFill>
                <a:srgbClr val="00B0F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tx1">
                  <a:lumMod val="95000"/>
                  <a:lumOff val="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pc="-65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자치구 간 </a:t>
            </a:r>
            <a:r>
              <a:rPr lang="ko-KR" altLang="en-US" spc="-65" dirty="0">
                <a:solidFill>
                  <a:srgbClr val="C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불균형</a:t>
            </a:r>
            <a:r>
              <a:rPr lang="ko-KR" altLang="en-US" spc="-65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이 존재함</a:t>
            </a:r>
            <a:br>
              <a:rPr lang="en-US" altLang="ko-KR" spc="-65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</a:br>
            <a:r>
              <a:rPr lang="en-US" altLang="ko-KR" spc="-65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	-&gt; </a:t>
            </a:r>
            <a:r>
              <a:rPr lang="ko-KR" altLang="en-US" spc="-65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정부에 지역 간 균형 잡힌 발전을 위한 개발 정책의 필요성을 제안</a:t>
            </a:r>
            <a:endParaRPr lang="en-US" altLang="ko-KR" spc="-65" dirty="0">
              <a:solidFill>
                <a:schemeClr val="tx1">
                  <a:lumMod val="95000"/>
                  <a:lumOff val="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5115877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그림 204">
            <a:extLst>
              <a:ext uri="{FF2B5EF4-FFF2-40B4-BE49-F238E27FC236}">
                <a16:creationId xmlns:a16="http://schemas.microsoft.com/office/drawing/2014/main" id="{2777EB78-3D5E-49F6-A6E4-403892A448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2058" y="161905"/>
            <a:ext cx="724390" cy="1070319"/>
          </a:xfrm>
          <a:prstGeom prst="rect">
            <a:avLst/>
          </a:prstGeom>
        </p:spPr>
      </p:pic>
      <p:sp>
        <p:nvSpPr>
          <p:cNvPr id="206" name="TextBox 205">
            <a:extLst>
              <a:ext uri="{FF2B5EF4-FFF2-40B4-BE49-F238E27FC236}">
                <a16:creationId xmlns:a16="http://schemas.microsoft.com/office/drawing/2014/main" id="{E90AE34A-9990-4209-BCD6-32FE6AE3442C}"/>
              </a:ext>
            </a:extLst>
          </p:cNvPr>
          <p:cNvSpPr txBox="1"/>
          <p:nvPr/>
        </p:nvSpPr>
        <p:spPr>
          <a:xfrm>
            <a:off x="457200" y="377278"/>
            <a:ext cx="7086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4. </a:t>
            </a:r>
            <a:r>
              <a:rPr lang="ko-KR" altLang="en-US" sz="3600" spc="-65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한계점 및 향후 개선 사항</a:t>
            </a:r>
            <a:endParaRPr lang="ko-KR" altLang="en-US" sz="3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-990600" y="2782223"/>
            <a:ext cx="357790" cy="5355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 fontAlgn="base" latinLnBrk="0">
              <a:lnSpc>
                <a:spcPct val="160000"/>
              </a:lnSpc>
              <a:buFontTx/>
              <a:buChar char="-"/>
            </a:pPr>
            <a:endParaRPr lang="ko-KR" altLang="en-US" kern="0" dirty="0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533400" y="1295400"/>
            <a:ext cx="7924800" cy="45986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6870" indent="-285750">
              <a:lnSpc>
                <a:spcPct val="100000"/>
              </a:lnSpc>
              <a:spcBef>
                <a:spcPts val="650"/>
              </a:spcBef>
              <a:buFont typeface="Arial" panose="020B0604020202020204" pitchFamily="34" charset="0"/>
              <a:buChar char="•"/>
              <a:tabLst>
                <a:tab pos="358775" algn="l"/>
              </a:tabLst>
            </a:pPr>
            <a:r>
              <a:rPr lang="ko-KR" altLang="en-US" spc="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카페의 입점 위치를 결정하는 요인을 모두 고려하지 못함 </a:t>
            </a:r>
            <a:br>
              <a:rPr lang="en-US" altLang="ko-KR" spc="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</a:br>
            <a:r>
              <a:rPr lang="en-US" altLang="ko-KR" spc="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		</a:t>
            </a:r>
            <a:r>
              <a:rPr lang="ko-KR" altLang="en-US" spc="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Wingdings" panose="05000000000000000000" pitchFamily="2" charset="2"/>
              </a:rPr>
              <a:t> </a:t>
            </a:r>
            <a:r>
              <a:rPr lang="en-US" altLang="ko-KR" spc="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Wingdings" panose="05000000000000000000" pitchFamily="2" charset="2"/>
              </a:rPr>
              <a:t>+ </a:t>
            </a:r>
            <a:r>
              <a:rPr lang="ko-KR" altLang="en-US" spc="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Wingdings" panose="05000000000000000000" pitchFamily="2" charset="2"/>
              </a:rPr>
              <a:t>요인</a:t>
            </a:r>
            <a:r>
              <a:rPr lang="en-US" altLang="ko-KR" spc="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Wingdings" panose="05000000000000000000" pitchFamily="2" charset="2"/>
              </a:rPr>
              <a:t> : </a:t>
            </a:r>
            <a:r>
              <a:rPr lang="ko-KR" altLang="en-US" spc="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Wingdings" panose="05000000000000000000" pitchFamily="2" charset="2"/>
              </a:rPr>
              <a:t>대학교의 수</a:t>
            </a:r>
            <a:r>
              <a:rPr lang="en-US" altLang="ko-KR" spc="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Wingdings" panose="05000000000000000000" pitchFamily="2" charset="2"/>
              </a:rPr>
              <a:t>, </a:t>
            </a:r>
            <a:r>
              <a:rPr lang="ko-KR" altLang="en-US" spc="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Wingdings" panose="05000000000000000000" pitchFamily="2" charset="2"/>
              </a:rPr>
              <a:t>상가 개수 등 </a:t>
            </a:r>
            <a:r>
              <a:rPr lang="en-US" altLang="ko-KR" spc="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Wingdings" panose="05000000000000000000" pitchFamily="2" charset="2"/>
              </a:rPr>
              <a:t>		</a:t>
            </a:r>
            <a:br>
              <a:rPr lang="en-US" altLang="ko-KR" spc="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Wingdings" panose="05000000000000000000" pitchFamily="2" charset="2"/>
              </a:rPr>
            </a:br>
            <a:r>
              <a:rPr lang="en-US" altLang="ko-KR" spc="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Wingdings" panose="05000000000000000000" pitchFamily="2" charset="2"/>
              </a:rPr>
              <a:t>		</a:t>
            </a:r>
            <a:r>
              <a:rPr lang="ko-KR" altLang="en-US" spc="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Wingdings" panose="05000000000000000000" pitchFamily="2" charset="2"/>
              </a:rPr>
              <a:t> </a:t>
            </a:r>
            <a:r>
              <a:rPr lang="en-US" altLang="ko-KR" spc="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Wingdings" panose="05000000000000000000" pitchFamily="2" charset="2"/>
              </a:rPr>
              <a:t>- </a:t>
            </a:r>
            <a:r>
              <a:rPr lang="ko-KR" altLang="en-US" spc="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Wingdings" panose="05000000000000000000" pitchFamily="2" charset="2"/>
              </a:rPr>
              <a:t>요인</a:t>
            </a:r>
            <a:r>
              <a:rPr lang="en-US" altLang="ko-KR" spc="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Wingdings" panose="05000000000000000000" pitchFamily="2" charset="2"/>
              </a:rPr>
              <a:t> : 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연령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카페 밀집도 등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356870" indent="-285750">
              <a:lnSpc>
                <a:spcPct val="100000"/>
              </a:lnSpc>
              <a:spcBef>
                <a:spcPts val="650"/>
              </a:spcBef>
              <a:buFont typeface="Arial" panose="020B0604020202020204" pitchFamily="34" charset="0"/>
              <a:buChar char="•"/>
              <a:tabLst>
                <a:tab pos="358775" algn="l"/>
              </a:tabLst>
            </a:pP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356870" indent="-285750">
              <a:lnSpc>
                <a:spcPct val="100000"/>
              </a:lnSpc>
              <a:spcBef>
                <a:spcPts val="650"/>
              </a:spcBef>
              <a:buFont typeface="Arial" panose="020B0604020202020204" pitchFamily="34" charset="0"/>
              <a:buChar char="•"/>
              <a:tabLst>
                <a:tab pos="358775" algn="l"/>
              </a:tabLst>
            </a:pPr>
            <a:r>
              <a:rPr lang="ko-KR" altLang="en-US" spc="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Wingdings" panose="05000000000000000000" pitchFamily="2" charset="2"/>
              </a:rPr>
              <a:t>지역 불균형을 야기할 수 있는 다른 요소들을 고려하지 못함</a:t>
            </a:r>
            <a:r>
              <a:rPr lang="en-US" altLang="ko-KR" spc="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Wingdings" panose="05000000000000000000" pitchFamily="2" charset="2"/>
              </a:rPr>
              <a:t>.</a:t>
            </a:r>
          </a:p>
          <a:p>
            <a:pPr marL="528320" lvl="1">
              <a:spcBef>
                <a:spcPts val="650"/>
              </a:spcBef>
              <a:tabLst>
                <a:tab pos="358775" algn="l"/>
              </a:tabLst>
            </a:pPr>
            <a:r>
              <a:rPr lang="en-US" altLang="ko-KR" spc="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Wingdings" panose="05000000000000000000" pitchFamily="2" charset="2"/>
              </a:rPr>
              <a:t>      </a:t>
            </a:r>
            <a:r>
              <a:rPr lang="ko-KR" altLang="en-US" spc="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Wingdings" panose="05000000000000000000" pitchFamily="2" charset="2"/>
              </a:rPr>
              <a:t>주거여건</a:t>
            </a:r>
            <a:r>
              <a:rPr lang="en-US" altLang="ko-KR" spc="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Wingdings" panose="05000000000000000000" pitchFamily="2" charset="2"/>
              </a:rPr>
              <a:t> </a:t>
            </a:r>
            <a:r>
              <a:rPr lang="ko-KR" altLang="en-US" spc="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Wingdings" panose="05000000000000000000" pitchFamily="2" charset="2"/>
              </a:rPr>
              <a:t>격차</a:t>
            </a:r>
            <a:r>
              <a:rPr lang="en-US" altLang="ko-KR" spc="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Wingdings" panose="05000000000000000000" pitchFamily="2" charset="2"/>
              </a:rPr>
              <a:t>, </a:t>
            </a:r>
            <a:r>
              <a:rPr lang="ko-KR" altLang="en-US" spc="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Wingdings" panose="05000000000000000000" pitchFamily="2" charset="2"/>
              </a:rPr>
              <a:t>재정 격차 등 </a:t>
            </a:r>
            <a:endParaRPr lang="en-US" altLang="ko-KR" spc="5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  <a:sym typeface="Wingdings" panose="05000000000000000000" pitchFamily="2" charset="2"/>
            </a:endParaRPr>
          </a:p>
          <a:p>
            <a:pPr marL="356870" indent="-285750">
              <a:lnSpc>
                <a:spcPct val="100000"/>
              </a:lnSpc>
              <a:spcBef>
                <a:spcPts val="650"/>
              </a:spcBef>
              <a:buFont typeface="Arial" panose="020B0604020202020204" pitchFamily="34" charset="0"/>
              <a:buChar char="•"/>
              <a:tabLst>
                <a:tab pos="358775" algn="l"/>
              </a:tabLst>
            </a:pPr>
            <a:endParaRPr lang="en-US" altLang="ko-KR" spc="5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  <a:sym typeface="Wingdings" panose="05000000000000000000" pitchFamily="2" charset="2"/>
            </a:endParaRPr>
          </a:p>
          <a:p>
            <a:pPr marL="356870" indent="-285750">
              <a:spcBef>
                <a:spcPts val="650"/>
              </a:spcBef>
              <a:buFont typeface="Arial" panose="020B0604020202020204" pitchFamily="34" charset="0"/>
              <a:buChar char="•"/>
              <a:tabLst>
                <a:tab pos="358775" algn="l"/>
              </a:tabLst>
            </a:pPr>
            <a:r>
              <a:rPr lang="ko-KR" altLang="en-US" spc="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유동인구 데이터에서 인구통계학적 특성</a:t>
            </a:r>
            <a:r>
              <a:rPr lang="en-US" altLang="ko-KR" spc="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(</a:t>
            </a:r>
            <a:r>
              <a:rPr lang="ko-KR" altLang="en-US" spc="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예</a:t>
            </a:r>
            <a:r>
              <a:rPr lang="en-US" altLang="ko-KR" spc="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:</a:t>
            </a:r>
            <a:r>
              <a:rPr lang="ko-KR" altLang="en-US" spc="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나이</a:t>
            </a:r>
            <a:r>
              <a:rPr lang="en-US" altLang="ko-KR" spc="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, </a:t>
            </a:r>
            <a:r>
              <a:rPr lang="ko-KR" altLang="en-US" spc="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성별 등</a:t>
            </a:r>
            <a:r>
              <a:rPr lang="en-US" altLang="ko-KR" spc="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)</a:t>
            </a:r>
            <a:r>
              <a:rPr lang="ko-KR" altLang="en-US" spc="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을 반영하지 못함</a:t>
            </a:r>
            <a:endParaRPr lang="en-US" altLang="ko-KR" spc="5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  <a:p>
            <a:pPr marL="356870" indent="-285750">
              <a:lnSpc>
                <a:spcPct val="100000"/>
              </a:lnSpc>
              <a:spcBef>
                <a:spcPts val="650"/>
              </a:spcBef>
              <a:buFont typeface="Arial" panose="020B0604020202020204" pitchFamily="34" charset="0"/>
              <a:buChar char="•"/>
              <a:tabLst>
                <a:tab pos="358775" algn="l"/>
              </a:tabLst>
            </a:pPr>
            <a:r>
              <a:rPr lang="ko-KR" altLang="en-US" spc="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Wingdings" panose="05000000000000000000" pitchFamily="2" charset="2"/>
              </a:rPr>
              <a:t>유동인구에서 극단치로 높은 값을 보이는 송파구의 데이터를 제거한 후</a:t>
            </a:r>
            <a:r>
              <a:rPr lang="en-US" altLang="ko-KR" spc="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Wingdings" panose="05000000000000000000" pitchFamily="2" charset="2"/>
              </a:rPr>
              <a:t>, </a:t>
            </a:r>
            <a:r>
              <a:rPr lang="ko-KR" altLang="en-US" spc="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Wingdings" panose="05000000000000000000" pitchFamily="2" charset="2"/>
              </a:rPr>
              <a:t>유동인구와 카페 점포 수에 차이가 있는지 추가적인 분석이 필요</a:t>
            </a:r>
            <a:br>
              <a:rPr lang="en-US" altLang="ko-KR" spc="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Wingdings" panose="05000000000000000000" pitchFamily="2" charset="2"/>
              </a:rPr>
            </a:br>
            <a:endParaRPr lang="en-US" altLang="ko-KR" spc="5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  <a:p>
            <a:pPr marL="356870" indent="-285750" latinLnBrk="0">
              <a:spcBef>
                <a:spcPts val="650"/>
              </a:spcBef>
              <a:buFont typeface="Arial" panose="020B0604020202020204" pitchFamily="34" charset="0"/>
              <a:buChar char="•"/>
              <a:tabLst>
                <a:tab pos="358775" algn="l"/>
              </a:tabLst>
              <a:defRPr/>
            </a:pP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서울의 특정 구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(G3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와 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D4)</a:t>
            </a:r>
            <a:r>
              <a:rPr lang="ko-KR" altLang="en-US" spc="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Wingdings" panose="05000000000000000000" pitchFamily="2" charset="2"/>
              </a:rPr>
              <a:t> 의 비교를 통해 지역 간의 불균형을 분석하였으나</a:t>
            </a:r>
            <a:r>
              <a:rPr lang="en-US" altLang="ko-KR" spc="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Wingdings" panose="05000000000000000000" pitchFamily="2" charset="2"/>
              </a:rPr>
              <a:t>, </a:t>
            </a:r>
            <a:r>
              <a:rPr lang="ko-KR" altLang="en-US" spc="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분석범위를 확장하여 현 모델이 다른 지역에서도 적용 가능한지 확인을 못하였으며 </a:t>
            </a:r>
            <a:r>
              <a:rPr lang="ko-KR" altLang="en-US" spc="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Wingdings" panose="05000000000000000000" pitchFamily="2" charset="2"/>
              </a:rPr>
              <a:t>실질적인 불균형 해소방안을 제안하지 못함</a:t>
            </a:r>
            <a:r>
              <a:rPr lang="en-US" altLang="ko-KR" spc="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Wingdings" panose="05000000000000000000" pitchFamily="2" charset="2"/>
              </a:rPr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424628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그림 204">
            <a:extLst>
              <a:ext uri="{FF2B5EF4-FFF2-40B4-BE49-F238E27FC236}">
                <a16:creationId xmlns:a16="http://schemas.microsoft.com/office/drawing/2014/main" id="{2777EB78-3D5E-49F6-A6E4-403892A448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2058" y="161905"/>
            <a:ext cx="724390" cy="1070319"/>
          </a:xfrm>
          <a:prstGeom prst="rect">
            <a:avLst/>
          </a:prstGeom>
        </p:spPr>
      </p:pic>
      <p:sp>
        <p:nvSpPr>
          <p:cNvPr id="206" name="TextBox 205">
            <a:extLst>
              <a:ext uri="{FF2B5EF4-FFF2-40B4-BE49-F238E27FC236}">
                <a16:creationId xmlns:a16="http://schemas.microsoft.com/office/drawing/2014/main" id="{E90AE34A-9990-4209-BCD6-32FE6AE3442C}"/>
              </a:ext>
            </a:extLst>
          </p:cNvPr>
          <p:cNvSpPr txBox="1"/>
          <p:nvPr/>
        </p:nvSpPr>
        <p:spPr>
          <a:xfrm>
            <a:off x="457200" y="377278"/>
            <a:ext cx="7086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5. </a:t>
            </a:r>
            <a:r>
              <a:rPr lang="ko-KR" altLang="en-US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개발 후기 및 </a:t>
            </a:r>
            <a:r>
              <a:rPr lang="ko-KR" altLang="en-US" sz="36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느낀점</a:t>
            </a:r>
            <a:endParaRPr lang="ko-KR" altLang="en-US" sz="3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78EEEAF7-7BA3-4421-9F4C-AD2DAA4F59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2263919"/>
              </p:ext>
            </p:extLst>
          </p:nvPr>
        </p:nvGraphicFramePr>
        <p:xfrm>
          <a:off x="457200" y="1371600"/>
          <a:ext cx="8412684" cy="5257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8819">
                  <a:extLst>
                    <a:ext uri="{9D8B030D-6E8A-4147-A177-3AD203B41FA5}">
                      <a16:colId xmlns:a16="http://schemas.microsoft.com/office/drawing/2014/main" val="783533037"/>
                    </a:ext>
                  </a:extLst>
                </a:gridCol>
                <a:gridCol w="7183865">
                  <a:extLst>
                    <a:ext uri="{9D8B030D-6E8A-4147-A177-3AD203B41FA5}">
                      <a16:colId xmlns:a16="http://schemas.microsoft.com/office/drawing/2014/main" val="41789208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이름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개발후기 및 </a:t>
                      </a:r>
                      <a:r>
                        <a:rPr lang="ko-KR" altLang="en-US" sz="1600" dirty="0" err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느낀점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0730180"/>
                  </a:ext>
                </a:extLst>
              </a:tr>
              <a:tr h="10769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강주영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71120" indent="0" algn="l">
                        <a:lnSpc>
                          <a:spcPct val="100000"/>
                        </a:lnSpc>
                        <a:spcBef>
                          <a:spcPts val="5"/>
                        </a:spcBef>
                        <a:buFont typeface="Wingdings"/>
                        <a:buNone/>
                        <a:tabLst>
                          <a:tab pos="358775" algn="l"/>
                        </a:tabLst>
                      </a:pPr>
                      <a:r>
                        <a:rPr lang="ko-KR" altLang="en-US" sz="1600" b="0" u="none" spc="5" dirty="0">
                          <a:solidFill>
                            <a:schemeClr val="tx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Malgun Gothic"/>
                        </a:rPr>
                        <a:t>실제 데이터를 통해 전 처리 및 시각화를 해보니</a:t>
                      </a:r>
                      <a:r>
                        <a:rPr lang="en-US" altLang="ko-KR" sz="1600" b="0" u="none" spc="5" dirty="0">
                          <a:solidFill>
                            <a:schemeClr val="tx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Malgun Gothic"/>
                        </a:rPr>
                        <a:t>, </a:t>
                      </a:r>
                      <a:r>
                        <a:rPr lang="ko-KR" altLang="en-US" sz="1600" b="0" u="none" spc="5" dirty="0">
                          <a:solidFill>
                            <a:schemeClr val="tx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Malgun Gothic"/>
                        </a:rPr>
                        <a:t>코드 실력이 따라와주지 않아 너무 힘들었습니다</a:t>
                      </a:r>
                      <a:r>
                        <a:rPr lang="en-US" altLang="ko-KR" sz="1600" b="0" u="none" spc="5" dirty="0">
                          <a:solidFill>
                            <a:schemeClr val="tx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Malgun Gothic"/>
                        </a:rPr>
                        <a:t>. </a:t>
                      </a:r>
                      <a:r>
                        <a:rPr lang="ko-KR" altLang="en-US" sz="1600" b="0" u="none" spc="5" dirty="0">
                          <a:solidFill>
                            <a:schemeClr val="tx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Malgun Gothic"/>
                        </a:rPr>
                        <a:t>다음 프로젝트에는 가능하면 비</a:t>
                      </a:r>
                      <a:r>
                        <a:rPr lang="en-US" altLang="ko-KR" sz="1600" b="0" u="none" spc="5" dirty="0">
                          <a:solidFill>
                            <a:schemeClr val="tx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Malgun Gothic"/>
                        </a:rPr>
                        <a:t>/</a:t>
                      </a:r>
                      <a:r>
                        <a:rPr lang="ko-KR" altLang="en-US" sz="1600" b="0" u="none" spc="5" dirty="0">
                          <a:solidFill>
                            <a:schemeClr val="tx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Malgun Gothic"/>
                        </a:rPr>
                        <a:t>전공자가 적절하게 섞여 프로젝트 할 수 있으면 좋겠습니다</a:t>
                      </a:r>
                      <a:r>
                        <a:rPr lang="en-US" altLang="ko-KR" sz="1600" b="0" u="none" spc="5" dirty="0">
                          <a:solidFill>
                            <a:schemeClr val="tx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Malgun Gothic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286244"/>
                  </a:ext>
                </a:extLst>
              </a:tr>
              <a:tr h="12954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김민형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u="none" dirty="0">
                          <a:solidFill>
                            <a:schemeClr val="tx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데이터로 하는 </a:t>
                      </a:r>
                      <a:r>
                        <a:rPr lang="ko-KR" altLang="en-US" sz="1600" b="0" u="none" dirty="0" err="1">
                          <a:solidFill>
                            <a:schemeClr val="tx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팀프로젝트는</a:t>
                      </a:r>
                      <a:r>
                        <a:rPr lang="ko-KR" altLang="en-US" sz="1600" b="0" u="none" dirty="0">
                          <a:solidFill>
                            <a:schemeClr val="tx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처음이라서 많이 헤매기도 했고 논리적 설명이나 코딩부분에서 막혀서 힘들었던 경험도 종종 있었습니다</a:t>
                      </a:r>
                      <a:r>
                        <a:rPr lang="en-US" altLang="ko-KR" sz="1600" b="0" u="none" dirty="0">
                          <a:solidFill>
                            <a:schemeClr val="tx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 </a:t>
                      </a:r>
                      <a:r>
                        <a:rPr lang="ko-KR" altLang="en-US" sz="1600" b="0" u="none" dirty="0">
                          <a:solidFill>
                            <a:schemeClr val="tx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그러나 </a:t>
                      </a:r>
                      <a:r>
                        <a:rPr lang="ko-KR" altLang="en-US" sz="1600" b="0" u="none" dirty="0" err="1">
                          <a:solidFill>
                            <a:schemeClr val="tx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팀원분들이</a:t>
                      </a:r>
                      <a:r>
                        <a:rPr lang="ko-KR" altLang="en-US" sz="1600" b="0" u="none" dirty="0">
                          <a:solidFill>
                            <a:schemeClr val="tx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프로젝트에 진심을 다해서 임해주셨기에 좋은 결말을 맺은 거 같습니다</a:t>
                      </a:r>
                      <a:r>
                        <a:rPr lang="en-US" altLang="ko-KR" sz="1600" b="0" u="none" dirty="0">
                          <a:solidFill>
                            <a:schemeClr val="tx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  <a:endParaRPr lang="ko-KR" altLang="en-US" sz="1600" b="0" u="none" dirty="0">
                        <a:solidFill>
                          <a:schemeClr val="tx1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1741577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정길종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u="none" dirty="0">
                          <a:solidFill>
                            <a:schemeClr val="tx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과정 중 첫 과제를 좋은 분들과 함께 할 수 있어 좋았습니다</a:t>
                      </a:r>
                      <a:r>
                        <a:rPr lang="en-US" altLang="ko-KR" sz="1600" b="0" u="none" dirty="0">
                          <a:solidFill>
                            <a:schemeClr val="tx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 </a:t>
                      </a:r>
                      <a:r>
                        <a:rPr lang="ko-KR" altLang="en-US" sz="1600" b="0" u="none" dirty="0">
                          <a:solidFill>
                            <a:schemeClr val="tx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과제를 통해 배웠던 것을 복습하고 오류를 수정하는 과정에서 많은 공부가 되었습니다</a:t>
                      </a:r>
                      <a:r>
                        <a:rPr lang="en-US" altLang="ko-KR" sz="1600" b="0" u="none" dirty="0">
                          <a:solidFill>
                            <a:schemeClr val="tx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  <a:endParaRPr lang="ko-KR" altLang="en-US" sz="1600" b="0" u="none" dirty="0">
                        <a:solidFill>
                          <a:schemeClr val="tx1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5665700"/>
                  </a:ext>
                </a:extLst>
              </a:tr>
              <a:tr h="13716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한유정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u="none" dirty="0">
                          <a:solidFill>
                            <a:schemeClr val="tx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프로젝트를 처음 해볼 뿐만 아니라 코딩이나 </a:t>
                      </a:r>
                      <a:r>
                        <a:rPr lang="ko-KR" altLang="en-US" sz="1600" b="0" u="none" dirty="0" err="1">
                          <a:solidFill>
                            <a:schemeClr val="tx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서칭에</a:t>
                      </a:r>
                      <a:r>
                        <a:rPr lang="ko-KR" altLang="en-US" sz="1600" b="0" u="none" dirty="0">
                          <a:solidFill>
                            <a:schemeClr val="tx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미숙하니깐 어려움이 많았습니다</a:t>
                      </a:r>
                      <a:r>
                        <a:rPr lang="en-US" altLang="ko-KR" sz="1600" b="0" u="none" dirty="0">
                          <a:solidFill>
                            <a:schemeClr val="tx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 </a:t>
                      </a:r>
                      <a:r>
                        <a:rPr lang="ko-KR" altLang="en-US" sz="1600" b="0" u="none" dirty="0">
                          <a:solidFill>
                            <a:schemeClr val="tx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그래도 같이 하는 조원분들께서 이해해주고 제 의견에도 많은 관심을 주셔서 좀 더 재미있게 프로젝트에 임할 수 있었던 것 같습니다</a:t>
                      </a:r>
                      <a:r>
                        <a:rPr lang="en-US" altLang="ko-KR" sz="1600" b="0" u="none" dirty="0">
                          <a:solidFill>
                            <a:schemeClr val="tx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 </a:t>
                      </a:r>
                      <a:r>
                        <a:rPr lang="ko-KR" altLang="en-US" sz="1600" b="0" u="none" dirty="0">
                          <a:solidFill>
                            <a:schemeClr val="tx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그래도 다음 프로젝트 때에는 전공자와 비전공자가 함께 할 수 있었으면 좋겠습니다</a:t>
                      </a:r>
                      <a:r>
                        <a:rPr lang="en-US" altLang="ko-KR" sz="1600" b="0" u="none" dirty="0">
                          <a:solidFill>
                            <a:schemeClr val="tx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62839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896558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그림 204">
            <a:extLst>
              <a:ext uri="{FF2B5EF4-FFF2-40B4-BE49-F238E27FC236}">
                <a16:creationId xmlns:a16="http://schemas.microsoft.com/office/drawing/2014/main" id="{2777EB78-3D5E-49F6-A6E4-403892A448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2058" y="161905"/>
            <a:ext cx="724390" cy="1070319"/>
          </a:xfrm>
          <a:prstGeom prst="rect">
            <a:avLst/>
          </a:prstGeom>
        </p:spPr>
      </p:pic>
      <p:sp>
        <p:nvSpPr>
          <p:cNvPr id="206" name="TextBox 205">
            <a:extLst>
              <a:ext uri="{FF2B5EF4-FFF2-40B4-BE49-F238E27FC236}">
                <a16:creationId xmlns:a16="http://schemas.microsoft.com/office/drawing/2014/main" id="{E90AE34A-9990-4209-BCD6-32FE6AE3442C}"/>
              </a:ext>
            </a:extLst>
          </p:cNvPr>
          <p:cNvSpPr txBox="1"/>
          <p:nvPr/>
        </p:nvSpPr>
        <p:spPr>
          <a:xfrm>
            <a:off x="457200" y="377278"/>
            <a:ext cx="7086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6. </a:t>
            </a:r>
            <a:r>
              <a:rPr lang="ko-KR" altLang="en-US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질의응답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16BE28-0A64-4F10-9631-B472E428E06B}"/>
              </a:ext>
            </a:extLst>
          </p:cNvPr>
          <p:cNvSpPr txBox="1"/>
          <p:nvPr/>
        </p:nvSpPr>
        <p:spPr>
          <a:xfrm>
            <a:off x="3695700" y="2971800"/>
            <a:ext cx="1752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Q &amp; A</a:t>
            </a:r>
            <a:endParaRPr lang="ko-KR" altLang="en-US" sz="4000" b="1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042068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그림 204">
            <a:extLst>
              <a:ext uri="{FF2B5EF4-FFF2-40B4-BE49-F238E27FC236}">
                <a16:creationId xmlns:a16="http://schemas.microsoft.com/office/drawing/2014/main" id="{2777EB78-3D5E-49F6-A6E4-403892A448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2058" y="161905"/>
            <a:ext cx="724390" cy="1070319"/>
          </a:xfrm>
          <a:prstGeom prst="rect">
            <a:avLst/>
          </a:prstGeom>
        </p:spPr>
      </p:pic>
      <p:sp>
        <p:nvSpPr>
          <p:cNvPr id="206" name="TextBox 205">
            <a:extLst>
              <a:ext uri="{FF2B5EF4-FFF2-40B4-BE49-F238E27FC236}">
                <a16:creationId xmlns:a16="http://schemas.microsoft.com/office/drawing/2014/main" id="{E90AE34A-9990-4209-BCD6-32FE6AE3442C}"/>
              </a:ext>
            </a:extLst>
          </p:cNvPr>
          <p:cNvSpPr txBox="1"/>
          <p:nvPr/>
        </p:nvSpPr>
        <p:spPr>
          <a:xfrm>
            <a:off x="457200" y="377278"/>
            <a:ext cx="7086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7. </a:t>
            </a:r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출처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457200" y="1143000"/>
            <a:ext cx="6553200" cy="54784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저가</a:t>
            </a:r>
            <a:r>
              <a:rPr lang="en-US" altLang="ko-KR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14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컴포즈</a:t>
            </a:r>
            <a:r>
              <a:rPr lang="en-US" altLang="ko-KR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14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빽다방</a:t>
            </a:r>
            <a:r>
              <a:rPr lang="en-US" altLang="ko-KR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14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메가커피</a:t>
            </a:r>
            <a:r>
              <a:rPr lang="en-US" altLang="ko-KR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), </a:t>
            </a:r>
            <a:r>
              <a:rPr lang="ko-KR" altLang="en-US" sz="14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고가형</a:t>
            </a:r>
            <a:r>
              <a:rPr lang="en-US" altLang="ko-KR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스타벅스</a:t>
            </a:r>
            <a:r>
              <a:rPr lang="en-US" altLang="ko-KR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14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커피빈</a:t>
            </a:r>
            <a:r>
              <a:rPr lang="en-US" altLang="ko-KR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14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폴바셋</a:t>
            </a:r>
            <a:r>
              <a:rPr lang="en-US" altLang="ko-KR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  </a:t>
            </a:r>
            <a:r>
              <a:rPr lang="ko-KR" altLang="en-US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카페 자료</a:t>
            </a:r>
            <a:br>
              <a:rPr lang="en-US" altLang="ko-KR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</a:br>
            <a:r>
              <a:rPr lang="en-US" altLang="ko-KR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카페 위치</a:t>
            </a:r>
            <a:br>
              <a:rPr lang="en-US" altLang="ko-KR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</a:br>
            <a:r>
              <a:rPr lang="en-US" altLang="ko-KR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https://www.data.go.kr/data/15083033/fileData.do</a:t>
            </a:r>
            <a:br>
              <a:rPr lang="en-US" altLang="ko-KR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</a:br>
            <a:r>
              <a:rPr lang="ko-KR" altLang="en-US" sz="14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공공데이터</a:t>
            </a:r>
            <a:r>
              <a:rPr lang="ko-KR" altLang="en-US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포털</a:t>
            </a:r>
            <a:r>
              <a:rPr lang="en-US" altLang="ko-KR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</a:t>
            </a:r>
            <a:r>
              <a:rPr lang="ko-KR" altLang="en-US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한국 소상공인시장진흥공단</a:t>
            </a:r>
          </a:p>
          <a:p>
            <a:endParaRPr lang="ko-KR" altLang="en-US" sz="1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아파트</a:t>
            </a:r>
            <a:r>
              <a:rPr lang="en-US" altLang="ko-KR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매매</a:t>
            </a:r>
            <a:r>
              <a:rPr lang="en-US" altLang="ko-KR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)_</a:t>
            </a:r>
            <a:r>
              <a:rPr lang="ko-KR" altLang="en-US" sz="14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실거래가</a:t>
            </a:r>
            <a:r>
              <a:rPr lang="ko-KR" altLang="en-US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자료</a:t>
            </a:r>
            <a:br>
              <a:rPr lang="en-US" altLang="ko-KR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</a:br>
            <a:r>
              <a:rPr lang="en-US" altLang="ko-KR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면적당 거래 금액</a:t>
            </a:r>
            <a:br>
              <a:rPr lang="en-US" altLang="ko-KR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</a:br>
            <a:r>
              <a:rPr lang="en-US" altLang="ko-KR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http://rtdown.molit.go.kr/</a:t>
            </a:r>
            <a:br>
              <a:rPr lang="en-US" altLang="ko-KR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</a:br>
            <a:r>
              <a:rPr lang="ko-KR" altLang="en-US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국토교통부의 </a:t>
            </a:r>
            <a:r>
              <a:rPr lang="ko-KR" altLang="en-US" sz="14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실거래가</a:t>
            </a:r>
            <a:r>
              <a:rPr lang="ko-KR" altLang="en-US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14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공개시스템</a:t>
            </a:r>
            <a:endParaRPr lang="ko-KR" altLang="en-US" sz="1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endParaRPr lang="ko-KR" altLang="en-US" sz="1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서울시 </a:t>
            </a:r>
            <a:r>
              <a:rPr lang="ko-KR" altLang="en-US" sz="14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우리마을가게</a:t>
            </a:r>
            <a:r>
              <a:rPr lang="ko-KR" altLang="en-US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상권분석서비스</a:t>
            </a:r>
            <a:r>
              <a:rPr lang="en-US" altLang="ko-KR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14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상권배후지</a:t>
            </a:r>
            <a:r>
              <a:rPr lang="en-US" altLang="ko-KR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</a:t>
            </a:r>
            <a:r>
              <a:rPr lang="ko-KR" altLang="en-US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추정유동인구</a:t>
            </a:r>
            <a:r>
              <a:rPr lang="en-US" altLang="ko-KR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</a:p>
          <a:p>
            <a:r>
              <a:rPr lang="en-US" altLang="ko-KR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   - </a:t>
            </a:r>
            <a:r>
              <a:rPr lang="ko-KR" altLang="en-US" sz="14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행정구</a:t>
            </a:r>
            <a:r>
              <a:rPr lang="ko-KR" altLang="en-US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별 유동인구</a:t>
            </a:r>
            <a:br>
              <a:rPr lang="en-US" altLang="ko-KR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</a:br>
            <a:r>
              <a:rPr lang="en-US" altLang="ko-KR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   https://www.data.go.kr/data/15076417/fileData.do</a:t>
            </a:r>
          </a:p>
          <a:p>
            <a:r>
              <a:rPr lang="ko-KR" altLang="en-US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   </a:t>
            </a:r>
            <a:r>
              <a:rPr lang="ko-KR" altLang="en-US" sz="14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공공데이터</a:t>
            </a:r>
            <a:r>
              <a:rPr lang="ko-KR" altLang="en-US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포털</a:t>
            </a:r>
            <a:r>
              <a:rPr lang="en-US" altLang="ko-KR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</a:t>
            </a:r>
            <a:r>
              <a:rPr lang="ko-KR" altLang="en-US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서울특별시</a:t>
            </a:r>
            <a:endParaRPr lang="en-US" altLang="ko-KR" sz="1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endParaRPr lang="ko-KR" altLang="en-US" sz="1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서울교통공사 </a:t>
            </a:r>
            <a:r>
              <a:rPr lang="ko-KR" altLang="en-US" sz="14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노선별</a:t>
            </a:r>
            <a:r>
              <a:rPr lang="ko-KR" altLang="en-US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지하철역 정보</a:t>
            </a:r>
            <a:br>
              <a:rPr lang="en-US" altLang="ko-KR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</a:br>
            <a:r>
              <a:rPr lang="en-US" altLang="ko-KR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지하철 역 정보</a:t>
            </a:r>
            <a:br>
              <a:rPr lang="en-US" altLang="ko-KR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</a:br>
            <a:r>
              <a:rPr lang="en-US" altLang="ko-KR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http://data.seoul.go.kr/dataList/OA-15442/S/1/datasetView.do</a:t>
            </a:r>
            <a:br>
              <a:rPr lang="en-US" altLang="ko-KR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</a:br>
            <a:r>
              <a:rPr lang="ko-KR" altLang="en-US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서울교통공사 스마트정보처에서 제공</a:t>
            </a:r>
          </a:p>
          <a:p>
            <a:pPr marL="285750" indent="-285750">
              <a:buFont typeface="Wingdings" panose="05000000000000000000" pitchFamily="2" charset="2"/>
              <a:buChar char="u"/>
            </a:pPr>
            <a:endParaRPr lang="ko-KR" altLang="en-US" sz="1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서울특별시 버스정류소 위치정보</a:t>
            </a:r>
            <a:br>
              <a:rPr lang="en-US" altLang="ko-KR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</a:br>
            <a:r>
              <a:rPr lang="en-US" altLang="ko-KR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버스 정류장 정보</a:t>
            </a:r>
            <a:br>
              <a:rPr lang="en-US" altLang="ko-KR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</a:br>
            <a:r>
              <a:rPr lang="en-US" altLang="ko-KR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http://data.seoul.go.kr/dataList/OA-15067/S/1/datasetView.do</a:t>
            </a:r>
            <a:br>
              <a:rPr lang="en-US" altLang="ko-KR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</a:br>
            <a:r>
              <a:rPr lang="ko-KR" altLang="en-US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서울특별시 </a:t>
            </a:r>
            <a:r>
              <a:rPr lang="ko-KR" altLang="en-US" sz="14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도시교통실</a:t>
            </a:r>
            <a:r>
              <a:rPr lang="ko-KR" altLang="en-US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보행친화기획관 교통정보과에서 제공</a:t>
            </a:r>
          </a:p>
          <a:p>
            <a:endParaRPr lang="ko-KR" altLang="en-US" sz="1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355667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D5A1554B-EB7A-4FA5-9037-AF1B8D0155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2058" y="161905"/>
            <a:ext cx="724390" cy="107031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5E83766-7E0B-4F5D-889E-8FDC3473DFF8}"/>
              </a:ext>
            </a:extLst>
          </p:cNvPr>
          <p:cNvSpPr txBox="1"/>
          <p:nvPr/>
        </p:nvSpPr>
        <p:spPr>
          <a:xfrm>
            <a:off x="457200" y="377278"/>
            <a:ext cx="7086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8. </a:t>
            </a:r>
            <a:r>
              <a:rPr lang="ko-KR" altLang="en-US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부록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1670984"/>
              </p:ext>
            </p:extLst>
          </p:nvPr>
        </p:nvGraphicFramePr>
        <p:xfrm>
          <a:off x="1143000" y="1766098"/>
          <a:ext cx="6529425" cy="446473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186025">
                  <a:extLst>
                    <a:ext uri="{9D8B030D-6E8A-4147-A177-3AD203B41FA5}">
                      <a16:colId xmlns:a16="http://schemas.microsoft.com/office/drawing/2014/main" val="2461518257"/>
                    </a:ext>
                  </a:extLst>
                </a:gridCol>
                <a:gridCol w="4343400">
                  <a:extLst>
                    <a:ext uri="{9D8B030D-6E8A-4147-A177-3AD203B41FA5}">
                      <a16:colId xmlns:a16="http://schemas.microsoft.com/office/drawing/2014/main" val="3244219873"/>
                    </a:ext>
                  </a:extLst>
                </a:gridCol>
              </a:tblGrid>
              <a:tr h="252426"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500" kern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Feature</a:t>
                      </a:r>
                      <a:endParaRPr lang="ko-KR" sz="1500" kern="100" dirty="0"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100825" marR="100825" marT="46535" marB="4653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500" kern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정의</a:t>
                      </a:r>
                      <a:endParaRPr lang="ko-KR" sz="1500" kern="100" dirty="0"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100825" marR="100825" marT="46535" marB="4653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1614131"/>
                  </a:ext>
                </a:extLst>
              </a:tr>
              <a:tr h="252426"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 dirty="0" err="1">
                          <a:solidFill>
                            <a:schemeClr val="tx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lng</a:t>
                      </a:r>
                      <a:endParaRPr lang="ko-KR" sz="1800" kern="100" dirty="0">
                        <a:solidFill>
                          <a:schemeClr val="tx1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100825" marR="100825" marT="46535" marB="4653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500" kern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경도</a:t>
                      </a:r>
                      <a:endParaRPr lang="ko-KR" sz="1500" kern="100" dirty="0"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100825" marR="100825" marT="46535" marB="4653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4652051"/>
                  </a:ext>
                </a:extLst>
              </a:tr>
              <a:tr h="252426"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 dirty="0" err="1">
                          <a:solidFill>
                            <a:schemeClr val="tx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lat</a:t>
                      </a:r>
                      <a:endParaRPr lang="ko-KR" sz="1800" kern="100" dirty="0">
                        <a:solidFill>
                          <a:schemeClr val="tx1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100825" marR="100825" marT="46535" marB="4653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500" kern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위도</a:t>
                      </a:r>
                      <a:endParaRPr lang="ko-KR" sz="1500" kern="100" dirty="0"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100825" marR="100825" marT="46535" marB="4653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7950850"/>
                  </a:ext>
                </a:extLst>
              </a:tr>
              <a:tr h="252426"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solidFill>
                            <a:schemeClr val="tx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year</a:t>
                      </a:r>
                      <a:endParaRPr lang="ko-KR" sz="1800" kern="100" dirty="0">
                        <a:solidFill>
                          <a:schemeClr val="tx1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100825" marR="100825" marT="46535" marB="4653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500" kern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데이터 연도</a:t>
                      </a:r>
                      <a:endParaRPr lang="ko-KR" sz="1500" kern="100" dirty="0"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100825" marR="100825" marT="46535" marB="4653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35781"/>
                  </a:ext>
                </a:extLst>
              </a:tr>
              <a:tr h="412961"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 dirty="0" err="1">
                          <a:solidFill>
                            <a:schemeClr val="tx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bus_cnt</a:t>
                      </a:r>
                      <a:endParaRPr lang="ko-KR" sz="1800" kern="100" dirty="0">
                        <a:solidFill>
                          <a:schemeClr val="tx1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100825" marR="100825" marT="46535" marB="4653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500" kern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카페 반경</a:t>
                      </a:r>
                      <a:r>
                        <a:rPr lang="en-US" sz="1500" kern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160m </a:t>
                      </a:r>
                      <a:r>
                        <a:rPr lang="ko-KR" sz="1500" kern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내에 있는 버스 정류장의 수</a:t>
                      </a:r>
                      <a:endParaRPr lang="ko-KR" sz="1500" kern="100" dirty="0"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100825" marR="100825" marT="46535" marB="4653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781830"/>
                  </a:ext>
                </a:extLst>
              </a:tr>
              <a:tr h="411782"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 dirty="0" err="1">
                          <a:solidFill>
                            <a:schemeClr val="tx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Hub_Dist</a:t>
                      </a:r>
                      <a:endParaRPr lang="ko-KR" sz="1800" kern="100" dirty="0">
                        <a:solidFill>
                          <a:schemeClr val="tx1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100825" marR="100825" marT="46535" marB="4653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500" kern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카페로부터 지하철역까지의 거리</a:t>
                      </a:r>
                      <a:endParaRPr lang="ko-KR" sz="1500" kern="100" dirty="0"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100825" marR="100825" marT="46535" marB="4653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8650243"/>
                  </a:ext>
                </a:extLst>
              </a:tr>
              <a:tr h="571138"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 dirty="0" err="1">
                          <a:solidFill>
                            <a:schemeClr val="tx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cafe_cd</a:t>
                      </a:r>
                      <a:endParaRPr lang="ko-KR" sz="1800" kern="100" dirty="0">
                        <a:solidFill>
                          <a:schemeClr val="tx1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100825" marR="100825" marT="46535" marB="4653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500" kern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카페 유형</a:t>
                      </a:r>
                      <a:r>
                        <a:rPr lang="en-US" sz="1500" kern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</a:t>
                      </a:r>
                      <a:r>
                        <a:rPr lang="en-US" sz="1500" kern="0" dirty="0">
                          <a:solidFill>
                            <a:schemeClr val="tx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encoding(</a:t>
                      </a:r>
                      <a:r>
                        <a:rPr lang="ko-KR" altLang="en-US" sz="1500" kern="0" dirty="0">
                          <a:solidFill>
                            <a:schemeClr val="tx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저</a:t>
                      </a:r>
                      <a:r>
                        <a:rPr lang="ko-KR" sz="1500" kern="0" dirty="0">
                          <a:solidFill>
                            <a:schemeClr val="tx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가형</a:t>
                      </a:r>
                      <a:r>
                        <a:rPr lang="en-US" sz="1500" kern="0" dirty="0">
                          <a:solidFill>
                            <a:schemeClr val="tx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:0, </a:t>
                      </a:r>
                      <a:r>
                        <a:rPr lang="ko-KR" altLang="en-US" sz="1500" kern="0" dirty="0">
                          <a:solidFill>
                            <a:schemeClr val="tx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고</a:t>
                      </a:r>
                      <a:r>
                        <a:rPr lang="ko-KR" sz="1500" kern="0" dirty="0">
                          <a:solidFill>
                            <a:schemeClr val="tx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가형</a:t>
                      </a:r>
                      <a:r>
                        <a:rPr lang="en-US" sz="1500" kern="0" dirty="0">
                          <a:solidFill>
                            <a:schemeClr val="tx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:1)</a:t>
                      </a:r>
                      <a:endParaRPr lang="ko-KR" sz="1500" kern="100" dirty="0">
                        <a:solidFill>
                          <a:schemeClr val="tx1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100825" marR="100825" marT="46535" marB="4653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5701508"/>
                  </a:ext>
                </a:extLst>
              </a:tr>
              <a:tr h="252426"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 dirty="0" err="1">
                          <a:solidFill>
                            <a:schemeClr val="tx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pop_avg</a:t>
                      </a:r>
                      <a:endParaRPr lang="ko-KR" sz="1800" kern="100" dirty="0">
                        <a:solidFill>
                          <a:schemeClr val="tx1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100825" marR="100825" marT="46535" marB="4653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500" kern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평균 유동인구 수</a:t>
                      </a:r>
                      <a:endParaRPr lang="ko-KR" sz="1500" kern="100" dirty="0"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100825" marR="100825" marT="46535" marB="4653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9722991"/>
                  </a:ext>
                </a:extLst>
              </a:tr>
              <a:tr h="252426"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 dirty="0" err="1">
                          <a:solidFill>
                            <a:schemeClr val="tx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byear</a:t>
                      </a:r>
                      <a:endParaRPr lang="ko-KR" sz="1800" kern="100" dirty="0">
                        <a:solidFill>
                          <a:schemeClr val="tx1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100825" marR="100825" marT="46535" marB="4653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500" kern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아파트 건축연도</a:t>
                      </a:r>
                      <a:endParaRPr lang="ko-KR" sz="1500" kern="100" dirty="0"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100825" marR="100825" marT="46535" marB="4653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1003740"/>
                  </a:ext>
                </a:extLst>
              </a:tr>
              <a:tr h="252426"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 dirty="0" err="1">
                          <a:solidFill>
                            <a:schemeClr val="tx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average_sizetrade</a:t>
                      </a:r>
                      <a:endParaRPr lang="ko-KR" sz="1800" kern="100" dirty="0">
                        <a:solidFill>
                          <a:schemeClr val="tx1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100825" marR="100825" marT="46535" marB="4653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500" kern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면적 당 평균 거래금액</a:t>
                      </a:r>
                      <a:endParaRPr lang="ko-KR" sz="1500" kern="100" dirty="0"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100825" marR="100825" marT="46535" marB="4653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4869139"/>
                  </a:ext>
                </a:extLst>
              </a:tr>
              <a:tr h="411782"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 dirty="0" err="1">
                          <a:solidFill>
                            <a:schemeClr val="tx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gu_code</a:t>
                      </a:r>
                      <a:endParaRPr lang="ko-KR" sz="1800" kern="100" dirty="0">
                        <a:solidFill>
                          <a:schemeClr val="tx1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100825" marR="100825" marT="46535" marB="4653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500" kern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서울 지역별</a:t>
                      </a:r>
                      <a:r>
                        <a:rPr lang="en-US" sz="1500" kern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encoding(D4</a:t>
                      </a:r>
                      <a:r>
                        <a:rPr lang="ko-KR" sz="1500" kern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구</a:t>
                      </a:r>
                      <a:r>
                        <a:rPr lang="en-US" sz="1500" kern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:0, G3</a:t>
                      </a:r>
                      <a:r>
                        <a:rPr lang="ko-KR" sz="1500" kern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구</a:t>
                      </a:r>
                      <a:r>
                        <a:rPr lang="en-US" sz="1500" kern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:1)</a:t>
                      </a:r>
                      <a:endParaRPr lang="ko-KR" sz="1500" kern="100" dirty="0"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100825" marR="100825" marT="46535" marB="4653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1915410"/>
                  </a:ext>
                </a:extLst>
              </a:tr>
            </a:tbl>
          </a:graphicData>
        </a:graphic>
      </p:graphicFrame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762000" y="1227638"/>
            <a:ext cx="574040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2800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[Feature </a:t>
            </a:r>
            <a:r>
              <a:rPr kumimoji="0" lang="ko-KR" altLang="en-US" sz="2800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  <a:cs typeface="Helvetica" panose="020B0604020202020204" pitchFamily="34" charset="0"/>
              </a:rPr>
              <a:t>정의</a:t>
            </a:r>
            <a:r>
              <a:rPr kumimoji="0" lang="en-US" altLang="ko-KR" sz="2800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  <a:cs typeface="Helvetica" panose="020B0604020202020204" pitchFamily="34" charset="0"/>
              </a:rPr>
              <a:t>]</a:t>
            </a:r>
            <a:endParaRPr kumimoji="0" lang="ko-KR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422867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그림 204">
            <a:extLst>
              <a:ext uri="{FF2B5EF4-FFF2-40B4-BE49-F238E27FC236}">
                <a16:creationId xmlns:a16="http://schemas.microsoft.com/office/drawing/2014/main" id="{2777EB78-3D5E-49F6-A6E4-403892A448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2058" y="161905"/>
            <a:ext cx="724390" cy="107031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416BE28-0A64-4F10-9631-B472E428E06B}"/>
              </a:ext>
            </a:extLst>
          </p:cNvPr>
          <p:cNvSpPr txBox="1"/>
          <p:nvPr/>
        </p:nvSpPr>
        <p:spPr>
          <a:xfrm>
            <a:off x="3276600" y="2590800"/>
            <a:ext cx="30480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감사합니다</a:t>
            </a:r>
            <a:r>
              <a:rPr lang="en-US" altLang="ko-KR" sz="40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ko-KR" altLang="en-US" sz="4000" b="1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82614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D91A47D-A380-4648-A7E0-DCE344B34040}"/>
              </a:ext>
            </a:extLst>
          </p:cNvPr>
          <p:cNvSpPr txBox="1"/>
          <p:nvPr/>
        </p:nvSpPr>
        <p:spPr>
          <a:xfrm>
            <a:off x="2590800" y="273070"/>
            <a:ext cx="6408057" cy="643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ko-KR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개요</a:t>
            </a:r>
            <a:endParaRPr lang="en-US" altLang="ko-KR" sz="2400" b="1" dirty="0">
              <a:solidFill>
                <a:schemeClr val="tx1">
                  <a:lumMod val="95000"/>
                  <a:lumOff val="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2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	</a:t>
            </a:r>
            <a:r>
              <a:rPr lang="en-US" altLang="ko-KR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개요</a:t>
            </a:r>
            <a:br>
              <a:rPr lang="en-US" altLang="ko-KR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</a:br>
            <a:r>
              <a:rPr lang="en-US" altLang="ko-KR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	- </a:t>
            </a:r>
            <a:r>
              <a:rPr lang="ko-KR" altLang="en-US" sz="2000" b="1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강남</a:t>
            </a:r>
            <a:r>
              <a:rPr lang="en-US" altLang="ko-KR" sz="2000" b="1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3</a:t>
            </a:r>
            <a:r>
              <a:rPr lang="ko-KR" altLang="en-US" sz="2000" b="1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구 동북</a:t>
            </a:r>
            <a:r>
              <a:rPr lang="en-US" altLang="ko-KR" sz="2000" b="1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4</a:t>
            </a:r>
            <a:r>
              <a:rPr lang="ko-KR" altLang="en-US" sz="2000" b="1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구 </a:t>
            </a:r>
            <a:r>
              <a:rPr lang="ko-KR" altLang="en-US" sz="2000" b="1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Helvetica" panose="020B0604020202020204" pitchFamily="34" charset="0"/>
              </a:rPr>
              <a:t>선정 이유</a:t>
            </a:r>
            <a:endParaRPr lang="en-US" altLang="ko-KR" sz="2200" dirty="0">
              <a:solidFill>
                <a:schemeClr val="tx1">
                  <a:lumMod val="95000"/>
                  <a:lumOff val="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2.   </a:t>
            </a:r>
            <a:r>
              <a:rPr lang="ko-KR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프로세싱</a:t>
            </a:r>
            <a:endParaRPr lang="en-US" altLang="ko-KR" sz="2400" b="1" dirty="0">
              <a:solidFill>
                <a:schemeClr val="tx1">
                  <a:lumMod val="95000"/>
                  <a:lumOff val="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2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	</a:t>
            </a:r>
            <a:r>
              <a:rPr lang="en-US" altLang="ko-KR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</a:t>
            </a:r>
            <a:r>
              <a:rPr lang="en-US" altLang="ko-KR" sz="2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 수집 및 전처리 과정</a:t>
            </a:r>
            <a:br>
              <a:rPr lang="en-US" altLang="ko-KR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</a:br>
            <a:r>
              <a:rPr lang="en-US" altLang="ko-KR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	- </a:t>
            </a:r>
            <a:r>
              <a:rPr lang="ko-KR" altLang="en-US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 모델</a:t>
            </a:r>
            <a:endParaRPr lang="en-US" altLang="ko-KR" sz="2200" dirty="0">
              <a:solidFill>
                <a:schemeClr val="tx1">
                  <a:lumMod val="95000"/>
                  <a:lumOff val="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514350" indent="-514350">
              <a:buAutoNum type="arabicPeriod" startAt="3"/>
            </a:pPr>
            <a:r>
              <a:rPr lang="ko-KR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 분석</a:t>
            </a:r>
            <a:endParaRPr lang="en-US" altLang="ko-KR" sz="2400" b="1" dirty="0">
              <a:solidFill>
                <a:schemeClr val="tx1">
                  <a:lumMod val="95000"/>
                  <a:lumOff val="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	- </a:t>
            </a:r>
            <a:r>
              <a:rPr lang="ko-KR" altLang="en-US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지역 간 카페 점포 비교</a:t>
            </a:r>
            <a:r>
              <a:rPr lang="en-US" altLang="ko-KR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(1)</a:t>
            </a:r>
          </a:p>
          <a:p>
            <a:r>
              <a:rPr lang="en-US" altLang="ko-KR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	- </a:t>
            </a:r>
            <a:r>
              <a:rPr lang="ko-KR" altLang="en-US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지역 간 카페 점포 비교</a:t>
            </a:r>
            <a:r>
              <a:rPr lang="en-US" altLang="ko-KR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(2)</a:t>
            </a:r>
          </a:p>
          <a:p>
            <a:r>
              <a:rPr lang="en-US" altLang="ko-KR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	-</a:t>
            </a:r>
            <a:r>
              <a:rPr kumimoji="0" lang="en-US" altLang="ko-KR" sz="2200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 Feature </a:t>
            </a:r>
            <a:r>
              <a:rPr kumimoji="0" lang="ko-KR" altLang="en-US" sz="2200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  <a:cs typeface="Helvetica" panose="020B0604020202020204" pitchFamily="34" charset="0"/>
              </a:rPr>
              <a:t>정의 </a:t>
            </a:r>
            <a:endParaRPr lang="en-US" altLang="ko-KR" sz="2200" dirty="0">
              <a:solidFill>
                <a:schemeClr val="tx1">
                  <a:lumMod val="95000"/>
                  <a:lumOff val="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	-</a:t>
            </a:r>
            <a:r>
              <a:rPr lang="ko-KR" altLang="en-US" sz="2200" kern="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2200" kern="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Feature </a:t>
            </a:r>
            <a:r>
              <a:rPr lang="ko-KR" altLang="en-US" sz="2200" kern="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간 상관계수</a:t>
            </a:r>
            <a:endParaRPr lang="en-US" altLang="ko-KR" sz="2200" kern="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22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	-</a:t>
            </a:r>
            <a:r>
              <a:rPr lang="ko-KR" altLang="en-US" sz="2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자치구 별 카페 </a:t>
            </a:r>
            <a:r>
              <a:rPr lang="en-US" altLang="ko-KR" sz="2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feature</a:t>
            </a:r>
            <a:r>
              <a:rPr lang="ko-KR" altLang="en-US" sz="2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상관계수</a:t>
            </a:r>
            <a:r>
              <a:rPr lang="en-US" altLang="ko-KR" sz="2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(1)</a:t>
            </a:r>
          </a:p>
          <a:p>
            <a:r>
              <a:rPr lang="en-US" altLang="ko-KR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	- </a:t>
            </a:r>
            <a:r>
              <a:rPr lang="ko-KR" altLang="en-US" sz="2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자치구 별 카페 </a:t>
            </a:r>
            <a:r>
              <a:rPr lang="en-US" altLang="ko-KR" sz="2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feature</a:t>
            </a:r>
            <a:r>
              <a:rPr lang="ko-KR" altLang="en-US" sz="2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상관계수</a:t>
            </a:r>
            <a:r>
              <a:rPr lang="en-US" altLang="ko-KR" sz="2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(2)</a:t>
            </a:r>
            <a:endParaRPr lang="en-US" altLang="ko-KR" sz="2200" dirty="0">
              <a:solidFill>
                <a:schemeClr val="tx1">
                  <a:lumMod val="95000"/>
                  <a:lumOff val="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4.   </a:t>
            </a:r>
            <a:r>
              <a:rPr lang="ko-KR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기대효과 및 한계점</a:t>
            </a:r>
            <a:r>
              <a:rPr lang="en-US" altLang="ko-KR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개선 사항</a:t>
            </a:r>
          </a:p>
          <a:p>
            <a:r>
              <a:rPr lang="en-US" altLang="ko-KR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5.   </a:t>
            </a:r>
            <a:r>
              <a:rPr lang="ko-KR" altLang="en-US" sz="24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개발후기</a:t>
            </a:r>
            <a:r>
              <a:rPr lang="ko-KR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및 </a:t>
            </a:r>
            <a:r>
              <a:rPr lang="ko-KR" altLang="en-US" sz="24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느낀점</a:t>
            </a:r>
            <a:endParaRPr lang="ko-KR" altLang="en-US" sz="2400" b="1" dirty="0">
              <a:solidFill>
                <a:schemeClr val="tx1">
                  <a:lumMod val="95000"/>
                  <a:lumOff val="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6.   </a:t>
            </a:r>
            <a:r>
              <a:rPr lang="ko-KR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질의응답</a:t>
            </a:r>
            <a:endParaRPr lang="en-US" altLang="ko-KR" sz="2400" b="1" dirty="0">
              <a:solidFill>
                <a:schemeClr val="tx1">
                  <a:lumMod val="95000"/>
                  <a:lumOff val="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514350" indent="-514350">
              <a:buAutoNum type="arabicPeriod" startAt="7"/>
            </a:pPr>
            <a:r>
              <a:rPr lang="ko-KR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출처</a:t>
            </a:r>
            <a:endParaRPr lang="en-US" altLang="ko-KR" sz="2400" b="1" dirty="0">
              <a:solidFill>
                <a:schemeClr val="tx1">
                  <a:lumMod val="95000"/>
                  <a:lumOff val="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514350" indent="-514350">
              <a:buAutoNum type="arabicPeriod" startAt="7"/>
            </a:pPr>
            <a:r>
              <a:rPr lang="ko-KR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부록</a:t>
            </a:r>
          </a:p>
        </p:txBody>
      </p:sp>
      <p:pic>
        <p:nvPicPr>
          <p:cNvPr id="26" name="Picture 2" descr="350+ Best Cafe Pictures [HD] | Download Free Images on Unsplash">
            <a:extLst>
              <a:ext uri="{FF2B5EF4-FFF2-40B4-BE49-F238E27FC236}">
                <a16:creationId xmlns:a16="http://schemas.microsoft.com/office/drawing/2014/main" id="{A6F65BE8-F3A9-4C7F-913C-86E2891487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333" t="265" r="60833" b="-265"/>
          <a:stretch/>
        </p:blipFill>
        <p:spPr bwMode="auto">
          <a:xfrm>
            <a:off x="-24319" y="0"/>
            <a:ext cx="2362200" cy="708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6112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4083EAB-F6E2-4B91-9FCF-C5FBE55F55A1}"/>
              </a:ext>
            </a:extLst>
          </p:cNvPr>
          <p:cNvSpPr txBox="1"/>
          <p:nvPr/>
        </p:nvSpPr>
        <p:spPr>
          <a:xfrm>
            <a:off x="457200" y="1143000"/>
            <a:ext cx="80010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1120">
              <a:lnSpc>
                <a:spcPct val="100000"/>
              </a:lnSpc>
              <a:tabLst>
                <a:tab pos="358775" algn="l"/>
              </a:tabLst>
            </a:pPr>
            <a:r>
              <a:rPr lang="en-US" altLang="ko-KR" sz="24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[</a:t>
            </a:r>
            <a:r>
              <a:rPr lang="ko-KR" altLang="en-US" sz="24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주제</a:t>
            </a:r>
            <a:r>
              <a:rPr lang="en-US" altLang="ko-KR" sz="24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]</a:t>
            </a:r>
          </a:p>
          <a:p>
            <a:pPr marL="71120">
              <a:tabLst>
                <a:tab pos="358775" algn="l"/>
              </a:tabLst>
            </a:pPr>
            <a:r>
              <a:rPr lang="ko-KR" altLang="en-US" sz="24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서울시 내의 고가 및 저가형 카페의 입점 분석</a:t>
            </a:r>
            <a:endParaRPr lang="en-US" altLang="ko-KR" sz="2400" spc="15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  <a:p>
            <a:pPr marL="71120">
              <a:lnSpc>
                <a:spcPct val="100000"/>
              </a:lnSpc>
              <a:tabLst>
                <a:tab pos="358775" algn="l"/>
              </a:tabLst>
            </a:pPr>
            <a:endParaRPr lang="en-US" altLang="ko-KR" sz="2400" spc="15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  <a:p>
            <a:pPr marL="71120" marR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>
                <a:tab pos="358775" algn="l"/>
              </a:tabLst>
              <a:defRPr/>
            </a:pPr>
            <a:r>
              <a:rPr lang="en-US" altLang="ko-KR" sz="24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[</a:t>
            </a:r>
            <a:r>
              <a:rPr lang="ko-KR" altLang="en-US" sz="24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배경</a:t>
            </a:r>
            <a:r>
              <a:rPr lang="en-US" altLang="ko-KR" sz="24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] </a:t>
            </a:r>
          </a:p>
          <a:p>
            <a:pPr marL="414020" marR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>
                <a:tab pos="358775" algn="l"/>
              </a:tabLst>
              <a:defRPr/>
            </a:pPr>
            <a:r>
              <a:rPr lang="en-US" altLang="ko-KR" sz="24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“</a:t>
            </a:r>
            <a:r>
              <a:rPr lang="ko-KR" altLang="en-US" sz="24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서울은 돈 많으면 스타벅스</a:t>
            </a:r>
            <a:r>
              <a:rPr lang="en-US" altLang="ko-KR" sz="24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, </a:t>
            </a:r>
            <a:r>
              <a:rPr lang="ko-KR" altLang="en-US" sz="24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적으면 </a:t>
            </a:r>
            <a:r>
              <a:rPr lang="ko-KR" altLang="en-US" sz="2400" spc="15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빽다방</a:t>
            </a:r>
            <a:r>
              <a:rPr lang="en-US" altLang="ko-KR" sz="24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.</a:t>
            </a:r>
            <a:r>
              <a:rPr lang="ko-KR" altLang="en-US" sz="24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 부자와 가난한 자 한 공간 있을 가능성 낮아</a:t>
            </a:r>
            <a:r>
              <a:rPr lang="en-US" altLang="ko-KR" sz="24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...” – </a:t>
            </a:r>
            <a:endParaRPr lang="en-US" altLang="ko-KR" sz="2400" spc="15" baseline="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  <a:p>
            <a:pPr marL="414020" indent="-342900">
              <a:lnSpc>
                <a:spcPct val="100000"/>
              </a:lnSpc>
              <a:buFontTx/>
              <a:buChar char="-"/>
              <a:tabLst>
                <a:tab pos="358775" algn="l"/>
              </a:tabLst>
            </a:pPr>
            <a:r>
              <a:rPr lang="ko-KR" altLang="en-US" sz="24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고가형과 저가형 카페를 통해 지역간 불균형을 볼 수 있을까</a:t>
            </a:r>
            <a:r>
              <a:rPr lang="en-US" altLang="ko-KR" sz="24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?</a:t>
            </a:r>
          </a:p>
          <a:p>
            <a:pPr marL="71120">
              <a:lnSpc>
                <a:spcPct val="100000"/>
              </a:lnSpc>
              <a:tabLst>
                <a:tab pos="358775" algn="l"/>
              </a:tabLst>
            </a:pPr>
            <a:endParaRPr lang="en-US" altLang="ko-KR" sz="2400" spc="15" baseline="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5A1554B-EB7A-4FA5-9037-AF1B8D0155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2058" y="161905"/>
            <a:ext cx="724390" cy="107031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5E83766-7E0B-4F5D-889E-8FDC3473DFF8}"/>
              </a:ext>
            </a:extLst>
          </p:cNvPr>
          <p:cNvSpPr txBox="1"/>
          <p:nvPr/>
        </p:nvSpPr>
        <p:spPr>
          <a:xfrm>
            <a:off x="457200" y="373898"/>
            <a:ext cx="7086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1. </a:t>
            </a:r>
            <a:r>
              <a:rPr lang="ko-KR" altLang="en-US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개요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79D2177-C2CD-4842-B5D9-D187C5106A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0828" y="4142383"/>
            <a:ext cx="4235516" cy="2057400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8302E3FA-4BD8-400A-9A03-522B883A285A}"/>
              </a:ext>
            </a:extLst>
          </p:cNvPr>
          <p:cNvGrpSpPr/>
          <p:nvPr/>
        </p:nvGrpSpPr>
        <p:grpSpPr>
          <a:xfrm>
            <a:off x="289246" y="3792128"/>
            <a:ext cx="3916126" cy="2468115"/>
            <a:chOff x="289246" y="3792128"/>
            <a:chExt cx="3916126" cy="2468115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3E79A1D4-A42D-437C-8EFF-87AAD36EB58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24912" y="4279043"/>
              <a:ext cx="2904088" cy="1981200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978ECC70-CC66-4E49-AC26-37815042B1F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89246" y="3792128"/>
              <a:ext cx="3916126" cy="4549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663080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D5A1554B-EB7A-4FA5-9037-AF1B8D0155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2058" y="161905"/>
            <a:ext cx="724390" cy="107031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5E83766-7E0B-4F5D-889E-8FDC3473DFF8}"/>
              </a:ext>
            </a:extLst>
          </p:cNvPr>
          <p:cNvSpPr txBox="1"/>
          <p:nvPr/>
        </p:nvSpPr>
        <p:spPr>
          <a:xfrm>
            <a:off x="457200" y="377278"/>
            <a:ext cx="7086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1. </a:t>
            </a:r>
            <a:r>
              <a:rPr lang="ko-KR" altLang="en-US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개요</a:t>
            </a:r>
            <a:r>
              <a:rPr lang="en-US" altLang="ko-KR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r>
              <a:rPr lang="ko-KR" altLang="en-US" sz="2400" b="1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강남</a:t>
            </a:r>
            <a:r>
              <a:rPr lang="en-US" altLang="ko-KR" sz="2400" b="1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3</a:t>
            </a:r>
            <a:r>
              <a:rPr lang="ko-KR" altLang="en-US" sz="2400" b="1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구 동북</a:t>
            </a:r>
            <a:r>
              <a:rPr lang="en-US" altLang="ko-KR" sz="2400" b="1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4</a:t>
            </a:r>
            <a:r>
              <a:rPr lang="ko-KR" altLang="en-US" sz="2400" b="1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구 </a:t>
            </a:r>
            <a:r>
              <a:rPr lang="ko-KR" altLang="en-US" sz="2400" b="1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Helvetica" panose="020B0604020202020204" pitchFamily="34" charset="0"/>
              </a:rPr>
              <a:t>선정 이유</a:t>
            </a:r>
            <a:endParaRPr lang="ko-KR" altLang="en-US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endParaRPr lang="ko-KR" altLang="en-US" sz="3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/>
          <a:srcRect r="1082" b="53144"/>
          <a:stretch/>
        </p:blipFill>
        <p:spPr>
          <a:xfrm>
            <a:off x="4472828" y="2603340"/>
            <a:ext cx="4176208" cy="1429613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5"/>
          <a:srcRect l="1" r="11464" b="60135"/>
          <a:stretch/>
        </p:blipFill>
        <p:spPr>
          <a:xfrm>
            <a:off x="5239963" y="3048000"/>
            <a:ext cx="3675437" cy="119818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6"/>
          <a:srcRect r="8654" b="54350"/>
          <a:stretch/>
        </p:blipFill>
        <p:spPr>
          <a:xfrm>
            <a:off x="4341101" y="3505200"/>
            <a:ext cx="4724294" cy="151928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71049" y="2129998"/>
            <a:ext cx="3466502" cy="61544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8"/>
          <a:srcRect b="70185"/>
          <a:stretch/>
        </p:blipFill>
        <p:spPr>
          <a:xfrm>
            <a:off x="914400" y="2120473"/>
            <a:ext cx="2645427" cy="70267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22" name="Rectangle 1"/>
          <p:cNvSpPr>
            <a:spLocks noChangeArrowheads="1"/>
          </p:cNvSpPr>
          <p:nvPr/>
        </p:nvSpPr>
        <p:spPr bwMode="auto">
          <a:xfrm>
            <a:off x="383671" y="1176912"/>
            <a:ext cx="3635879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2800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[</a:t>
            </a:r>
            <a:r>
              <a:rPr kumimoji="0" lang="ko-KR" altLang="en-US" sz="2800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강남 </a:t>
            </a:r>
            <a:r>
              <a:rPr kumimoji="0" lang="en-US" altLang="ko-KR" sz="2800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3</a:t>
            </a:r>
            <a:r>
              <a:rPr lang="ko-KR" altLang="en-US" sz="2800" b="1" dirty="0">
                <a:solidFill>
                  <a:srgbClr val="333333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구</a:t>
            </a:r>
            <a:r>
              <a:rPr kumimoji="0" lang="en-US" altLang="ko-KR" sz="2800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]</a:t>
            </a:r>
          </a:p>
          <a:p>
            <a:pPr lvl="0"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b="1" dirty="0">
                <a:solidFill>
                  <a:srgbClr val="333333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강남</a:t>
            </a:r>
            <a:r>
              <a:rPr lang="en-US" altLang="ko-KR" b="1" dirty="0">
                <a:solidFill>
                  <a:srgbClr val="333333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, </a:t>
            </a:r>
            <a:r>
              <a:rPr lang="ko-KR" altLang="en-US" b="1" dirty="0">
                <a:solidFill>
                  <a:srgbClr val="333333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서초</a:t>
            </a:r>
            <a:r>
              <a:rPr lang="en-US" altLang="ko-KR" b="1" dirty="0">
                <a:solidFill>
                  <a:srgbClr val="333333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, </a:t>
            </a:r>
            <a:r>
              <a:rPr lang="ko-KR" altLang="en-US" b="1" dirty="0">
                <a:solidFill>
                  <a:srgbClr val="333333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송파</a:t>
            </a:r>
            <a:endParaRPr kumimoji="0" lang="ko-KR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5" name="Rectangle 1"/>
          <p:cNvSpPr>
            <a:spLocks noChangeArrowheads="1"/>
          </p:cNvSpPr>
          <p:nvPr/>
        </p:nvSpPr>
        <p:spPr bwMode="auto">
          <a:xfrm>
            <a:off x="4586793" y="1059608"/>
            <a:ext cx="3335265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2800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[</a:t>
            </a:r>
            <a:r>
              <a:rPr kumimoji="0" lang="ko-KR" altLang="en-US" sz="2800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동북 </a:t>
            </a:r>
            <a:r>
              <a:rPr kumimoji="0" lang="en-US" altLang="ko-KR" sz="2800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4</a:t>
            </a:r>
            <a:r>
              <a:rPr lang="ko-KR" altLang="en-US" sz="2800" b="1" dirty="0">
                <a:solidFill>
                  <a:srgbClr val="333333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구</a:t>
            </a:r>
            <a:r>
              <a:rPr kumimoji="0" lang="en-US" altLang="ko-KR" sz="2800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]</a:t>
            </a:r>
          </a:p>
          <a:p>
            <a:pPr lvl="0"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2000" b="1" dirty="0">
                <a:solidFill>
                  <a:srgbClr val="333333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강북</a:t>
            </a:r>
            <a:r>
              <a:rPr lang="en-US" altLang="ko-KR" sz="2000" b="1" dirty="0">
                <a:solidFill>
                  <a:srgbClr val="333333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, </a:t>
            </a:r>
            <a:r>
              <a:rPr lang="ko-KR" altLang="en-US" sz="2000" b="1" dirty="0">
                <a:solidFill>
                  <a:srgbClr val="333333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노원</a:t>
            </a:r>
            <a:r>
              <a:rPr lang="en-US" altLang="ko-KR" sz="2000" b="1" dirty="0">
                <a:solidFill>
                  <a:srgbClr val="333333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, </a:t>
            </a:r>
            <a:r>
              <a:rPr lang="ko-KR" altLang="en-US" sz="2000" b="1" dirty="0">
                <a:solidFill>
                  <a:srgbClr val="333333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도봉</a:t>
            </a:r>
            <a:r>
              <a:rPr lang="en-US" altLang="ko-KR" sz="2000" b="1" dirty="0">
                <a:solidFill>
                  <a:srgbClr val="333333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, </a:t>
            </a:r>
            <a:r>
              <a:rPr lang="ko-KR" altLang="en-US" sz="2000" b="1" dirty="0">
                <a:solidFill>
                  <a:srgbClr val="333333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성북</a:t>
            </a:r>
            <a:endParaRPr kumimoji="0" lang="ko-KR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8485" y="4229267"/>
            <a:ext cx="3426249" cy="177409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10"/>
          <a:srcRect b="41232"/>
          <a:stretch/>
        </p:blipFill>
        <p:spPr>
          <a:xfrm>
            <a:off x="1022481" y="3014043"/>
            <a:ext cx="2429263" cy="903001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053526" y="4186802"/>
            <a:ext cx="1839432" cy="198698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265840" y="6173782"/>
            <a:ext cx="4784005" cy="33502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13"/>
          <a:srcRect r="48411" b="52490"/>
          <a:stretch/>
        </p:blipFill>
        <p:spPr>
          <a:xfrm>
            <a:off x="4288083" y="4645728"/>
            <a:ext cx="2743200" cy="88418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774225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그림 204">
            <a:extLst>
              <a:ext uri="{FF2B5EF4-FFF2-40B4-BE49-F238E27FC236}">
                <a16:creationId xmlns:a16="http://schemas.microsoft.com/office/drawing/2014/main" id="{2777EB78-3D5E-49F6-A6E4-403892A448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2058" y="161905"/>
            <a:ext cx="724390" cy="1070319"/>
          </a:xfrm>
          <a:prstGeom prst="rect">
            <a:avLst/>
          </a:prstGeom>
        </p:spPr>
      </p:pic>
      <p:sp>
        <p:nvSpPr>
          <p:cNvPr id="206" name="TextBox 205">
            <a:extLst>
              <a:ext uri="{FF2B5EF4-FFF2-40B4-BE49-F238E27FC236}">
                <a16:creationId xmlns:a16="http://schemas.microsoft.com/office/drawing/2014/main" id="{E90AE34A-9990-4209-BCD6-32FE6AE3442C}"/>
              </a:ext>
            </a:extLst>
          </p:cNvPr>
          <p:cNvSpPr txBox="1"/>
          <p:nvPr/>
        </p:nvSpPr>
        <p:spPr>
          <a:xfrm>
            <a:off x="457200" y="377278"/>
            <a:ext cx="7086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2. </a:t>
            </a:r>
            <a:r>
              <a:rPr lang="ko-KR" altLang="en-US" sz="36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프로세싱</a:t>
            </a:r>
            <a:r>
              <a:rPr lang="ko-KR" altLang="en-US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r>
              <a:rPr lang="ko-KR" altLang="en-US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 수집 및 </a:t>
            </a:r>
            <a:r>
              <a:rPr lang="ko-KR" altLang="en-US" sz="36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전처리</a:t>
            </a:r>
            <a:r>
              <a:rPr lang="ko-KR" altLang="en-US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과정</a:t>
            </a:r>
          </a:p>
        </p:txBody>
      </p:sp>
      <p:graphicFrame>
        <p:nvGraphicFramePr>
          <p:cNvPr id="11" name="표 11">
            <a:extLst>
              <a:ext uri="{FF2B5EF4-FFF2-40B4-BE49-F238E27FC236}">
                <a16:creationId xmlns:a16="http://schemas.microsoft.com/office/drawing/2014/main" id="{495A1060-C011-4B72-B57E-28104ACD2F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021253"/>
              </p:ext>
            </p:extLst>
          </p:nvPr>
        </p:nvGraphicFramePr>
        <p:xfrm>
          <a:off x="482601" y="1524544"/>
          <a:ext cx="8189247" cy="4241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5000">
                  <a:extLst>
                    <a:ext uri="{9D8B030D-6E8A-4147-A177-3AD203B41FA5}">
                      <a16:colId xmlns:a16="http://schemas.microsoft.com/office/drawing/2014/main" val="2307123949"/>
                    </a:ext>
                  </a:extLst>
                </a:gridCol>
                <a:gridCol w="3352800">
                  <a:extLst>
                    <a:ext uri="{9D8B030D-6E8A-4147-A177-3AD203B41FA5}">
                      <a16:colId xmlns:a16="http://schemas.microsoft.com/office/drawing/2014/main" val="2553938128"/>
                    </a:ext>
                  </a:extLst>
                </a:gridCol>
                <a:gridCol w="2931447">
                  <a:extLst>
                    <a:ext uri="{9D8B030D-6E8A-4147-A177-3AD203B41FA5}">
                      <a16:colId xmlns:a16="http://schemas.microsoft.com/office/drawing/2014/main" val="63947534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데이터 수집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데이터 추출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데이터 </a:t>
                      </a:r>
                      <a:r>
                        <a:rPr lang="ko-KR" altLang="en-US" dirty="0" err="1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전처리</a:t>
                      </a:r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방법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473931"/>
                  </a:ext>
                </a:extLst>
              </a:tr>
              <a:tr h="5969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아파트 매매가격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아파트 면적</a:t>
                      </a:r>
                      <a:endParaRPr lang="en-US" altLang="ko-KR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아파트 거래금액</a:t>
                      </a:r>
                      <a:endParaRPr lang="en-US" altLang="ko-KR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lvl="0" indent="0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면적 당 거래금액</a:t>
                      </a:r>
                      <a:r>
                        <a:rPr lang="en-US" altLang="ko-KR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(</a:t>
                      </a:r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파생변수</a:t>
                      </a:r>
                      <a:r>
                        <a:rPr lang="en-US" altLang="ko-KR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결측치</a:t>
                      </a:r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제거</a:t>
                      </a:r>
                      <a:endParaRPr lang="en-US" altLang="ko-KR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이상치 제거</a:t>
                      </a:r>
                      <a:endParaRPr lang="en-US" altLang="ko-KR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latinLnBrk="1"/>
                      <a:r>
                        <a:rPr lang="ko-KR" altLang="en-US" dirty="0" err="1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엔코딩</a:t>
                      </a:r>
                      <a:r>
                        <a:rPr lang="en-US" altLang="ko-KR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(D4:0,G3:1)</a:t>
                      </a:r>
                    </a:p>
                    <a:p>
                      <a:pPr latinLnBrk="1"/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구별 평균치</a:t>
                      </a:r>
                      <a:endParaRPr lang="en-US" altLang="ko-KR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3681799"/>
                  </a:ext>
                </a:extLst>
              </a:tr>
              <a:tr h="5969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상권정보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카페 별 점포 수</a:t>
                      </a:r>
                      <a:endParaRPr lang="en-US" altLang="ko-KR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latinLnBrk="1"/>
                      <a:r>
                        <a:rPr lang="en-US" altLang="ko-KR" sz="16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 (</a:t>
                      </a:r>
                      <a:r>
                        <a:rPr lang="ko-KR" altLang="en-US" sz="16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저가</a:t>
                      </a:r>
                      <a:r>
                        <a:rPr lang="en-US" altLang="ko-KR" sz="16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-</a:t>
                      </a:r>
                      <a:r>
                        <a:rPr lang="ko-KR" altLang="en-US" sz="1600" dirty="0" err="1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빽다방</a:t>
                      </a:r>
                      <a:r>
                        <a:rPr lang="en-US" altLang="ko-KR" sz="16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</a:t>
                      </a:r>
                      <a:r>
                        <a:rPr lang="ko-KR" altLang="en-US" sz="16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메가커피</a:t>
                      </a:r>
                      <a:r>
                        <a:rPr lang="en-US" altLang="ko-KR" sz="16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</a:t>
                      </a:r>
                      <a:r>
                        <a:rPr lang="ko-KR" altLang="en-US" sz="1600" dirty="0" err="1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컴포스</a:t>
                      </a:r>
                      <a:endParaRPr lang="en-US" altLang="ko-KR" sz="16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latinLnBrk="1"/>
                      <a:r>
                        <a:rPr lang="ko-KR" altLang="en-US" sz="16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  고가</a:t>
                      </a:r>
                      <a:r>
                        <a:rPr lang="en-US" altLang="ko-KR" sz="16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-</a:t>
                      </a:r>
                      <a:r>
                        <a:rPr lang="ko-KR" altLang="en-US" sz="16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스타벅스</a:t>
                      </a:r>
                      <a:r>
                        <a:rPr lang="en-US" altLang="ko-KR" sz="16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</a:t>
                      </a:r>
                      <a:r>
                        <a:rPr lang="ko-KR" altLang="en-US" sz="1600" dirty="0" err="1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커피빈</a:t>
                      </a:r>
                      <a:r>
                        <a:rPr lang="en-US" altLang="ko-KR" sz="16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</a:t>
                      </a:r>
                      <a:r>
                        <a:rPr lang="ko-KR" altLang="en-US" sz="1600" dirty="0" err="1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폴바셋</a:t>
                      </a:r>
                      <a:r>
                        <a:rPr lang="en-US" altLang="ko-KR" sz="16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)</a:t>
                      </a:r>
                      <a:endParaRPr lang="ko-KR" altLang="en-US" sz="16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평균치 계산</a:t>
                      </a:r>
                      <a:endParaRPr lang="en-US" altLang="ko-KR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lvl="0" indent="0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err="1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엔코딩</a:t>
                      </a:r>
                      <a:r>
                        <a:rPr lang="en-US" altLang="ko-KR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(</a:t>
                      </a:r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저가</a:t>
                      </a:r>
                      <a:r>
                        <a:rPr lang="en-US" altLang="ko-KR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:0,</a:t>
                      </a:r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고가</a:t>
                      </a:r>
                      <a:r>
                        <a:rPr lang="en-US" altLang="ko-KR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:1)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3528012"/>
                  </a:ext>
                </a:extLst>
              </a:tr>
              <a:tr h="5969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유동인구 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동 별 </a:t>
                      </a:r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총 유동인구 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이상치 제거</a:t>
                      </a:r>
                      <a:endParaRPr lang="en-US" altLang="ko-KR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lvl="0" indent="0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네이버</a:t>
                      </a:r>
                      <a:r>
                        <a:rPr lang="en-US" altLang="ko-KR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API(</a:t>
                      </a:r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주소변환</a:t>
                      </a:r>
                      <a:r>
                        <a:rPr lang="en-US" altLang="ko-KR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9380349"/>
                  </a:ext>
                </a:extLst>
              </a:tr>
              <a:tr h="5969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지하철역 정보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카페와 지하철역 간의 거리</a:t>
                      </a:r>
                      <a:r>
                        <a:rPr lang="en-US" altLang="ko-KR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(</a:t>
                      </a:r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파생변수</a:t>
                      </a:r>
                      <a:r>
                        <a:rPr lang="en-US" altLang="ko-KR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)</a:t>
                      </a:r>
                      <a:endParaRPr lang="ko-KR" altLang="en-US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경도</a:t>
                      </a:r>
                      <a:r>
                        <a:rPr lang="en-US" altLang="ko-KR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</a:t>
                      </a:r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위도 변환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2603533"/>
                  </a:ext>
                </a:extLst>
              </a:tr>
              <a:tr h="5969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버스정류장 정보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카페반경 </a:t>
                      </a:r>
                      <a:r>
                        <a:rPr lang="en-US" altLang="ko-KR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160m </a:t>
                      </a:r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내 개수</a:t>
                      </a:r>
                      <a:r>
                        <a:rPr lang="en-US" altLang="ko-KR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(</a:t>
                      </a:r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파생변수</a:t>
                      </a:r>
                      <a:r>
                        <a:rPr lang="en-US" altLang="ko-KR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)</a:t>
                      </a:r>
                      <a:endParaRPr lang="ko-KR" altLang="en-US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경도</a:t>
                      </a:r>
                      <a:r>
                        <a:rPr lang="en-US" altLang="ko-KR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</a:t>
                      </a:r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위도 변환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5757003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AE0A1AF4-2D99-4340-9D94-47EBE1FEB9EC}"/>
              </a:ext>
            </a:extLst>
          </p:cNvPr>
          <p:cNvSpPr txBox="1"/>
          <p:nvPr/>
        </p:nvSpPr>
        <p:spPr>
          <a:xfrm>
            <a:off x="5943600" y="5850050"/>
            <a:ext cx="289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(2018~2020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년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서울시 기준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826822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그림 204">
            <a:extLst>
              <a:ext uri="{FF2B5EF4-FFF2-40B4-BE49-F238E27FC236}">
                <a16:creationId xmlns:a16="http://schemas.microsoft.com/office/drawing/2014/main" id="{2777EB78-3D5E-49F6-A6E4-403892A448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2058" y="161905"/>
            <a:ext cx="724390" cy="1070319"/>
          </a:xfrm>
          <a:prstGeom prst="rect">
            <a:avLst/>
          </a:prstGeom>
        </p:spPr>
      </p:pic>
      <p:sp>
        <p:nvSpPr>
          <p:cNvPr id="206" name="TextBox 205">
            <a:extLst>
              <a:ext uri="{FF2B5EF4-FFF2-40B4-BE49-F238E27FC236}">
                <a16:creationId xmlns:a16="http://schemas.microsoft.com/office/drawing/2014/main" id="{E90AE34A-9990-4209-BCD6-32FE6AE3442C}"/>
              </a:ext>
            </a:extLst>
          </p:cNvPr>
          <p:cNvSpPr txBox="1"/>
          <p:nvPr/>
        </p:nvSpPr>
        <p:spPr>
          <a:xfrm>
            <a:off x="457200" y="377278"/>
            <a:ext cx="7086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2. </a:t>
            </a:r>
            <a:r>
              <a:rPr lang="ko-KR" altLang="en-US" sz="36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프로세싱</a:t>
            </a:r>
            <a:r>
              <a:rPr lang="ko-KR" altLang="en-US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r>
              <a:rPr lang="ko-KR" altLang="en-US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 모델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A0124B4-803C-46DA-B697-25A8291E734B}"/>
              </a:ext>
            </a:extLst>
          </p:cNvPr>
          <p:cNvSpPr/>
          <p:nvPr/>
        </p:nvSpPr>
        <p:spPr>
          <a:xfrm>
            <a:off x="545432" y="1426204"/>
            <a:ext cx="5410200" cy="533400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Features (input)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18FB5C8-3D0B-424A-B30A-CA3EA8ED209C}"/>
              </a:ext>
            </a:extLst>
          </p:cNvPr>
          <p:cNvSpPr/>
          <p:nvPr/>
        </p:nvSpPr>
        <p:spPr>
          <a:xfrm>
            <a:off x="6477000" y="1426204"/>
            <a:ext cx="2235319" cy="533400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Target Variable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803F3D07-5B4E-4759-83CF-1675FE417B53}"/>
              </a:ext>
            </a:extLst>
          </p:cNvPr>
          <p:cNvSpPr/>
          <p:nvPr/>
        </p:nvSpPr>
        <p:spPr>
          <a:xfrm>
            <a:off x="545431" y="2802463"/>
            <a:ext cx="5410200" cy="23622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아파트 면적 당 거래금액</a:t>
            </a:r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파생변수</a:t>
            </a:r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카페 별 점포 수</a:t>
            </a:r>
            <a:endParaRPr lang="en-US" altLang="ko-KR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동 별 총 유동인구 수</a:t>
            </a:r>
            <a:endParaRPr lang="en-US" altLang="ko-KR" dirty="0">
              <a:solidFill>
                <a:schemeClr val="tx1">
                  <a:lumMod val="95000"/>
                  <a:lumOff val="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카페와 지하철역 간의 거리</a:t>
            </a:r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파생변수</a:t>
            </a:r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</a:p>
          <a:p>
            <a:pPr algn="ctr"/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카페 반경 </a:t>
            </a:r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160m </a:t>
            </a: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내 버스정류장 개수</a:t>
            </a:r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파생변수</a:t>
            </a:r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D43E6F26-568B-4C3A-833E-CD36C8EAB22A}"/>
              </a:ext>
            </a:extLst>
          </p:cNvPr>
          <p:cNvSpPr/>
          <p:nvPr/>
        </p:nvSpPr>
        <p:spPr>
          <a:xfrm>
            <a:off x="6553200" y="2854020"/>
            <a:ext cx="2235319" cy="87978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저가형 카페</a:t>
            </a:r>
            <a:endParaRPr lang="en-US" altLang="ko-KR" dirty="0">
              <a:solidFill>
                <a:schemeClr val="tx1">
                  <a:lumMod val="95000"/>
                  <a:lumOff val="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고가형 카페 </a:t>
            </a:r>
            <a:endParaRPr lang="en-US" altLang="ko-KR" dirty="0">
              <a:solidFill>
                <a:schemeClr val="tx1">
                  <a:lumMod val="95000"/>
                  <a:lumOff val="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3E1F50-66AE-494D-8E96-C72933C42B87}"/>
              </a:ext>
            </a:extLst>
          </p:cNvPr>
          <p:cNvSpPr txBox="1"/>
          <p:nvPr/>
        </p:nvSpPr>
        <p:spPr>
          <a:xfrm>
            <a:off x="838200" y="2345263"/>
            <a:ext cx="129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D4, G3</a:t>
            </a:r>
            <a:endParaRPr lang="ko-KR" altLang="en-US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86600C-0E80-47D1-9F6E-A038901CB0D5}"/>
              </a:ext>
            </a:extLst>
          </p:cNvPr>
          <p:cNvSpPr txBox="1"/>
          <p:nvPr/>
        </p:nvSpPr>
        <p:spPr>
          <a:xfrm>
            <a:off x="838200" y="5454328"/>
            <a:ext cx="2667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D4: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도시재생활성화 지역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구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</a:p>
          <a:p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G3: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강남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구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183592F9-D8D0-44AD-816A-1D22777A9B10}"/>
              </a:ext>
            </a:extLst>
          </p:cNvPr>
          <p:cNvSpPr/>
          <p:nvPr/>
        </p:nvSpPr>
        <p:spPr>
          <a:xfrm>
            <a:off x="5524169" y="3759492"/>
            <a:ext cx="1066800" cy="3810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F0"/>
              </a:solidFill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5AB4084B-BB0C-4871-A188-CB09417B1F7B}"/>
              </a:ext>
            </a:extLst>
          </p:cNvPr>
          <p:cNvSpPr/>
          <p:nvPr/>
        </p:nvSpPr>
        <p:spPr>
          <a:xfrm>
            <a:off x="6590969" y="4284883"/>
            <a:ext cx="2235319" cy="87978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D4</a:t>
            </a:r>
          </a:p>
          <a:p>
            <a:pPr algn="ctr"/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G3</a:t>
            </a: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endParaRPr lang="en-US" altLang="ko-KR" dirty="0">
              <a:solidFill>
                <a:schemeClr val="tx1">
                  <a:lumMod val="95000"/>
                  <a:lumOff val="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4595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그림 204">
            <a:extLst>
              <a:ext uri="{FF2B5EF4-FFF2-40B4-BE49-F238E27FC236}">
                <a16:creationId xmlns:a16="http://schemas.microsoft.com/office/drawing/2014/main" id="{2777EB78-3D5E-49F6-A6E4-403892A448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2058" y="161905"/>
            <a:ext cx="724390" cy="1070319"/>
          </a:xfrm>
          <a:prstGeom prst="rect">
            <a:avLst/>
          </a:prstGeom>
        </p:spPr>
      </p:pic>
      <p:sp>
        <p:nvSpPr>
          <p:cNvPr id="206" name="TextBox 205">
            <a:extLst>
              <a:ext uri="{FF2B5EF4-FFF2-40B4-BE49-F238E27FC236}">
                <a16:creationId xmlns:a16="http://schemas.microsoft.com/office/drawing/2014/main" id="{E90AE34A-9990-4209-BCD6-32FE6AE3442C}"/>
              </a:ext>
            </a:extLst>
          </p:cNvPr>
          <p:cNvSpPr txBox="1"/>
          <p:nvPr/>
        </p:nvSpPr>
        <p:spPr>
          <a:xfrm>
            <a:off x="457200" y="377278"/>
            <a:ext cx="7086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en-US" altLang="ko-KR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3. </a:t>
            </a:r>
            <a:r>
              <a:rPr lang="ko-KR" altLang="en-US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 분석 </a:t>
            </a:r>
            <a:r>
              <a:rPr lang="en-US" altLang="ko-KR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r>
              <a:rPr lang="ko-KR" altLang="en-US" sz="2400" b="1" kern="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자치구 간 카페 점포 수 비교</a:t>
            </a:r>
            <a:r>
              <a:rPr lang="en-US" altLang="ko-KR" sz="2400" b="1" kern="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(1)</a:t>
            </a:r>
            <a:endParaRPr lang="ko-KR" altLang="en-US" sz="2400" b="1" kern="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513842" y="3840173"/>
            <a:ext cx="4134358" cy="3398827"/>
            <a:chOff x="1524000" y="1776412"/>
            <a:chExt cx="5553075" cy="4781550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C6A461A0-04DC-47C5-8238-2F4700D26F88}"/>
                </a:ext>
              </a:extLst>
            </p:cNvPr>
            <p:cNvGrpSpPr/>
            <p:nvPr/>
          </p:nvGrpSpPr>
          <p:grpSpPr>
            <a:xfrm>
              <a:off x="1524000" y="1776412"/>
              <a:ext cx="5553075" cy="4781550"/>
              <a:chOff x="1676400" y="1981200"/>
              <a:chExt cx="5553075" cy="4781550"/>
            </a:xfrm>
          </p:grpSpPr>
          <p:pic>
            <p:nvPicPr>
              <p:cNvPr id="23" name="그림 22">
                <a:extLst>
                  <a:ext uri="{FF2B5EF4-FFF2-40B4-BE49-F238E27FC236}">
                    <a16:creationId xmlns:a16="http://schemas.microsoft.com/office/drawing/2014/main" id="{59766C78-2027-45E6-8BF6-3AE92A9276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76400" y="1981200"/>
                <a:ext cx="5553075" cy="4781550"/>
              </a:xfrm>
              <a:prstGeom prst="rect">
                <a:avLst/>
              </a:prstGeom>
            </p:spPr>
          </p:pic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1C8237C-4615-45C9-A3EA-ACEEFD535055}"/>
                  </a:ext>
                </a:extLst>
              </p:cNvPr>
              <p:cNvSpPr txBox="1"/>
              <p:nvPr/>
            </p:nvSpPr>
            <p:spPr>
              <a:xfrm>
                <a:off x="3429000" y="5141025"/>
                <a:ext cx="533400" cy="29238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3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D4</a:t>
                </a:r>
                <a:endParaRPr lang="ko-KR" altLang="en-US" sz="13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400DF87-AFCF-467D-B35F-A7F7DDBFBA9E}"/>
                  </a:ext>
                </a:extLst>
              </p:cNvPr>
              <p:cNvSpPr txBox="1"/>
              <p:nvPr/>
            </p:nvSpPr>
            <p:spPr>
              <a:xfrm>
                <a:off x="5791200" y="5139787"/>
                <a:ext cx="533400" cy="29238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3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G3</a:t>
                </a:r>
                <a:endParaRPr lang="ko-KR" altLang="en-US" sz="13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F959754-7395-493D-9CB6-CEED86D4ADD2}"/>
                  </a:ext>
                </a:extLst>
              </p:cNvPr>
              <p:cNvSpPr txBox="1"/>
              <p:nvPr/>
            </p:nvSpPr>
            <p:spPr>
              <a:xfrm>
                <a:off x="3124200" y="2338388"/>
                <a:ext cx="1994828" cy="3957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3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저가형 카페</a:t>
                </a: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B3B28D3-FAF3-4F69-A394-AD0E1F1C8323}"/>
                  </a:ext>
                </a:extLst>
              </p:cNvPr>
              <p:cNvSpPr txBox="1"/>
              <p:nvPr/>
            </p:nvSpPr>
            <p:spPr>
              <a:xfrm>
                <a:off x="3124200" y="2545463"/>
                <a:ext cx="1714851" cy="3957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3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고가형 카페</a:t>
                </a:r>
              </a:p>
            </p:txBody>
          </p:sp>
        </p:grpSp>
        <p:grpSp>
          <p:nvGrpSpPr>
            <p:cNvPr id="17" name="그룹 16"/>
            <p:cNvGrpSpPr/>
            <p:nvPr/>
          </p:nvGrpSpPr>
          <p:grpSpPr>
            <a:xfrm>
              <a:off x="2804060" y="2191681"/>
              <a:ext cx="3825340" cy="2636632"/>
              <a:chOff x="2804060" y="2191681"/>
              <a:chExt cx="3825340" cy="2636632"/>
            </a:xfrm>
          </p:grpSpPr>
          <p:sp>
            <p:nvSpPr>
              <p:cNvPr id="18" name="TextBox 17"/>
              <p:cNvSpPr txBox="1"/>
              <p:nvPr/>
            </p:nvSpPr>
            <p:spPr>
              <a:xfrm>
                <a:off x="2804060" y="4535925"/>
                <a:ext cx="685800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3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65</a:t>
                </a:r>
                <a:endParaRPr lang="ko-KR" altLang="en-US" sz="13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3733800" y="4446046"/>
                <a:ext cx="566777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3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94</a:t>
                </a:r>
                <a:endParaRPr lang="ko-KR" altLang="en-US" sz="13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5105400" y="4535925"/>
                <a:ext cx="685800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3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72</a:t>
                </a:r>
                <a:endParaRPr lang="ko-KR" altLang="en-US" sz="13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5943600" y="2191681"/>
                <a:ext cx="685800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3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990</a:t>
                </a:r>
                <a:endParaRPr lang="ko-KR" altLang="en-US" sz="13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22" name="직사각형 21"/>
              <p:cNvSpPr/>
              <p:nvPr/>
            </p:nvSpPr>
            <p:spPr>
              <a:xfrm>
                <a:off x="3124200" y="3962400"/>
                <a:ext cx="495300" cy="40957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00">
                  <a:solidFill>
                    <a:schemeClr val="tx1">
                      <a:lumMod val="95000"/>
                      <a:lumOff val="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</p:grpSp>
      </p:grpSp>
      <p:grpSp>
        <p:nvGrpSpPr>
          <p:cNvPr id="4" name="그룹 3"/>
          <p:cNvGrpSpPr/>
          <p:nvPr/>
        </p:nvGrpSpPr>
        <p:grpSpPr>
          <a:xfrm>
            <a:off x="1386909" y="1194254"/>
            <a:ext cx="2499530" cy="2437939"/>
            <a:chOff x="3596470" y="5486400"/>
            <a:chExt cx="2499530" cy="2437939"/>
          </a:xfrm>
        </p:grpSpPr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C39E9D07-9105-4307-8FD3-C70FC45308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6609" t="17391" r="28350" b="2898"/>
            <a:stretch/>
          </p:blipFill>
          <p:spPr>
            <a:xfrm>
              <a:off x="3657600" y="5486400"/>
              <a:ext cx="2438400" cy="1981200"/>
            </a:xfrm>
            <a:prstGeom prst="rect">
              <a:avLst/>
            </a:prstGeom>
          </p:spPr>
        </p:pic>
        <p:sp>
          <p:nvSpPr>
            <p:cNvPr id="31" name="내용 개체 틀 2">
              <a:extLst>
                <a:ext uri="{FF2B5EF4-FFF2-40B4-BE49-F238E27FC236}">
                  <a16:creationId xmlns:a16="http://schemas.microsoft.com/office/drawing/2014/main" id="{4E1FF020-C392-4D3E-937A-7E49996CE958}"/>
                </a:ext>
              </a:extLst>
            </p:cNvPr>
            <p:cNvSpPr txBox="1">
              <a:spLocks/>
            </p:cNvSpPr>
            <p:nvPr/>
          </p:nvSpPr>
          <p:spPr>
            <a:xfrm>
              <a:off x="3596470" y="7539618"/>
              <a:ext cx="2499530" cy="38472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lvl1pPr marL="0">
                <a:defRPr b="0" i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>
                <a:defRPr>
                  <a:latin typeface="+mn-lt"/>
                  <a:ea typeface="+mn-ea"/>
                  <a:cs typeface="+mn-cs"/>
                </a:defRPr>
              </a:lvl2pPr>
              <a:lvl3pPr marL="914400">
                <a:defRPr>
                  <a:latin typeface="+mn-lt"/>
                  <a:ea typeface="+mn-ea"/>
                  <a:cs typeface="+mn-cs"/>
                </a:defRPr>
              </a:lvl3pPr>
              <a:lvl4pPr marL="1371600">
                <a:defRPr>
                  <a:latin typeface="+mn-lt"/>
                  <a:ea typeface="+mn-ea"/>
                  <a:cs typeface="+mn-cs"/>
                </a:defRPr>
              </a:lvl4pPr>
              <a:lvl5pPr marL="1828800">
                <a:defRPr>
                  <a:latin typeface="+mn-lt"/>
                  <a:ea typeface="+mn-ea"/>
                  <a:cs typeface="+mn-cs"/>
                </a:defRPr>
              </a:lvl5pPr>
              <a:lvl6pPr marL="2286000">
                <a:defRPr>
                  <a:latin typeface="+mn-lt"/>
                  <a:ea typeface="+mn-ea"/>
                  <a:cs typeface="+mn-cs"/>
                </a:defRPr>
              </a:lvl6pPr>
              <a:lvl7pPr marL="2743200">
                <a:defRPr>
                  <a:latin typeface="+mn-lt"/>
                  <a:ea typeface="+mn-ea"/>
                  <a:cs typeface="+mn-cs"/>
                </a:defRPr>
              </a:lvl7pPr>
              <a:lvl8pPr marL="3200400">
                <a:defRPr>
                  <a:latin typeface="+mn-lt"/>
                  <a:ea typeface="+mn-ea"/>
                  <a:cs typeface="+mn-cs"/>
                </a:defRPr>
              </a:lvl8pPr>
              <a:lvl9pPr marL="3657600">
                <a:defRPr>
                  <a:latin typeface="+mn-lt"/>
                  <a:ea typeface="+mn-ea"/>
                  <a:cs typeface="+mn-cs"/>
                </a:defRPr>
              </a:lvl9pPr>
            </a:lstStyle>
            <a:p>
              <a:pPr latinLnBrk="0"/>
              <a:r>
                <a:rPr lang="en-US" altLang="ko-KR" sz="2500" kern="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-</a:t>
              </a:r>
              <a:r>
                <a:rPr lang="ko-KR" altLang="en-US" sz="2500" kern="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저가형 카페 분포</a:t>
              </a: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4935838" y="3934346"/>
            <a:ext cx="3613774" cy="2254936"/>
            <a:chOff x="6762096" y="1752600"/>
            <a:chExt cx="4686300" cy="2924175"/>
          </a:xfrm>
        </p:grpSpPr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E3304B12-A3CB-4577-8B67-33A343DDCAF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762096" y="1752600"/>
              <a:ext cx="4686300" cy="2924175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A8BB0983-9724-4FC5-BA41-D5FC58F68E8F}"/>
                </a:ext>
              </a:extLst>
            </p:cNvPr>
            <p:cNvSpPr txBox="1"/>
            <p:nvPr/>
          </p:nvSpPr>
          <p:spPr>
            <a:xfrm>
              <a:off x="8623300" y="3572339"/>
              <a:ext cx="9838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G3</a:t>
              </a:r>
              <a:endParaRPr lang="ko-KR" altLang="en-US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C7A5E4A-C902-4DCE-AD69-FE7D057C7C8D}"/>
                </a:ext>
              </a:extLst>
            </p:cNvPr>
            <p:cNvSpPr txBox="1"/>
            <p:nvPr/>
          </p:nvSpPr>
          <p:spPr>
            <a:xfrm>
              <a:off x="8648700" y="2055028"/>
              <a:ext cx="9838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D4</a:t>
              </a:r>
              <a:endParaRPr lang="ko-KR" altLang="en-US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3DC03BD6-83A4-4B22-A1E2-3143FCC31B91}"/>
                </a:ext>
              </a:extLst>
            </p:cNvPr>
            <p:cNvSpPr/>
            <p:nvPr/>
          </p:nvSpPr>
          <p:spPr>
            <a:xfrm>
              <a:off x="10385738" y="1917273"/>
              <a:ext cx="97103" cy="87547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E8CA445-9038-48C5-B2B4-984E27A963D9}"/>
                </a:ext>
              </a:extLst>
            </p:cNvPr>
            <p:cNvSpPr txBox="1"/>
            <p:nvPr/>
          </p:nvSpPr>
          <p:spPr>
            <a:xfrm>
              <a:off x="10466392" y="1824196"/>
              <a:ext cx="79502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b="1" dirty="0"/>
                <a:t>고가형 카페</a:t>
              </a:r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5EE3F168-DAB7-4413-8EA9-D55D959082B3}"/>
                </a:ext>
              </a:extLst>
            </p:cNvPr>
            <p:cNvSpPr/>
            <p:nvPr/>
          </p:nvSpPr>
          <p:spPr>
            <a:xfrm>
              <a:off x="10385738" y="2180997"/>
              <a:ext cx="97103" cy="87547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A0A152F-6210-4E52-A69E-C2BD3AF0CC0F}"/>
                </a:ext>
              </a:extLst>
            </p:cNvPr>
            <p:cNvSpPr txBox="1"/>
            <p:nvPr/>
          </p:nvSpPr>
          <p:spPr>
            <a:xfrm>
              <a:off x="10466393" y="2147987"/>
              <a:ext cx="79502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b="1" dirty="0"/>
                <a:t>저가형 카페</a:t>
              </a:r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4939256" y="1110745"/>
            <a:ext cx="2756705" cy="2554727"/>
            <a:chOff x="6762096" y="5473700"/>
            <a:chExt cx="2756705" cy="2554727"/>
          </a:xfrm>
        </p:grpSpPr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666C2797-6C2A-40CA-BB53-C75640F543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-352" t="12413" r="28414" b="-2357"/>
            <a:stretch/>
          </p:blipFill>
          <p:spPr>
            <a:xfrm>
              <a:off x="6762096" y="5473700"/>
              <a:ext cx="2756705" cy="2208567"/>
            </a:xfrm>
            <a:prstGeom prst="rect">
              <a:avLst/>
            </a:prstGeom>
          </p:spPr>
        </p:pic>
        <p:sp>
          <p:nvSpPr>
            <p:cNvPr id="39" name="내용 개체 틀 2">
              <a:extLst>
                <a:ext uri="{FF2B5EF4-FFF2-40B4-BE49-F238E27FC236}">
                  <a16:creationId xmlns:a16="http://schemas.microsoft.com/office/drawing/2014/main" id="{4E1FF020-C392-4D3E-937A-7E49996CE958}"/>
                </a:ext>
              </a:extLst>
            </p:cNvPr>
            <p:cNvSpPr txBox="1">
              <a:spLocks/>
            </p:cNvSpPr>
            <p:nvPr/>
          </p:nvSpPr>
          <p:spPr>
            <a:xfrm>
              <a:off x="6762096" y="7643706"/>
              <a:ext cx="2756705" cy="38472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lvl1pPr marL="0">
                <a:defRPr b="0" i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>
                <a:defRPr>
                  <a:latin typeface="+mn-lt"/>
                  <a:ea typeface="+mn-ea"/>
                  <a:cs typeface="+mn-cs"/>
                </a:defRPr>
              </a:lvl2pPr>
              <a:lvl3pPr marL="914400">
                <a:defRPr>
                  <a:latin typeface="+mn-lt"/>
                  <a:ea typeface="+mn-ea"/>
                  <a:cs typeface="+mn-cs"/>
                </a:defRPr>
              </a:lvl3pPr>
              <a:lvl4pPr marL="1371600">
                <a:defRPr>
                  <a:latin typeface="+mn-lt"/>
                  <a:ea typeface="+mn-ea"/>
                  <a:cs typeface="+mn-cs"/>
                </a:defRPr>
              </a:lvl4pPr>
              <a:lvl5pPr marL="1828800">
                <a:defRPr>
                  <a:latin typeface="+mn-lt"/>
                  <a:ea typeface="+mn-ea"/>
                  <a:cs typeface="+mn-cs"/>
                </a:defRPr>
              </a:lvl5pPr>
              <a:lvl6pPr marL="2286000">
                <a:defRPr>
                  <a:latin typeface="+mn-lt"/>
                  <a:ea typeface="+mn-ea"/>
                  <a:cs typeface="+mn-cs"/>
                </a:defRPr>
              </a:lvl6pPr>
              <a:lvl7pPr marL="2743200">
                <a:defRPr>
                  <a:latin typeface="+mn-lt"/>
                  <a:ea typeface="+mn-ea"/>
                  <a:cs typeface="+mn-cs"/>
                </a:defRPr>
              </a:lvl7pPr>
              <a:lvl8pPr marL="3200400">
                <a:defRPr>
                  <a:latin typeface="+mn-lt"/>
                  <a:ea typeface="+mn-ea"/>
                  <a:cs typeface="+mn-cs"/>
                </a:defRPr>
              </a:lvl8pPr>
              <a:lvl9pPr marL="3657600">
                <a:defRPr>
                  <a:latin typeface="+mn-lt"/>
                  <a:ea typeface="+mn-ea"/>
                  <a:cs typeface="+mn-cs"/>
                </a:defRPr>
              </a:lvl9pPr>
            </a:lstStyle>
            <a:p>
              <a:pPr latinLnBrk="0"/>
              <a:r>
                <a:rPr lang="en-US" altLang="ko-KR" sz="2500" kern="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-</a:t>
              </a:r>
              <a:r>
                <a:rPr lang="ko-KR" altLang="en-US" sz="2500" kern="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</a:t>
              </a:r>
              <a:r>
                <a:rPr lang="ko-KR" altLang="en-US" sz="2500" kern="0" dirty="0" err="1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고가형</a:t>
              </a:r>
              <a:r>
                <a:rPr lang="ko-KR" altLang="en-US" sz="2500" kern="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카페 분포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635621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그림 204">
            <a:extLst>
              <a:ext uri="{FF2B5EF4-FFF2-40B4-BE49-F238E27FC236}">
                <a16:creationId xmlns:a16="http://schemas.microsoft.com/office/drawing/2014/main" id="{2777EB78-3D5E-49F6-A6E4-403892A448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2058" y="161905"/>
            <a:ext cx="724390" cy="107031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90AE34A-9990-4209-BCD6-32FE6AE3442C}"/>
              </a:ext>
            </a:extLst>
          </p:cNvPr>
          <p:cNvSpPr txBox="1"/>
          <p:nvPr/>
        </p:nvSpPr>
        <p:spPr>
          <a:xfrm>
            <a:off x="457200" y="377278"/>
            <a:ext cx="7086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en-US" altLang="ko-KR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3. </a:t>
            </a:r>
            <a:r>
              <a:rPr lang="ko-KR" altLang="en-US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 분석 </a:t>
            </a:r>
            <a:r>
              <a:rPr lang="en-US" altLang="ko-KR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r>
              <a:rPr lang="ko-KR" altLang="en-US" sz="2400" b="1" kern="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자치구 간 카페 점포 수 비교</a:t>
            </a:r>
            <a:r>
              <a:rPr lang="en-US" altLang="ko-KR" sz="2400" b="1" kern="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(2)</a:t>
            </a:r>
            <a:endParaRPr lang="ko-KR" altLang="en-US" sz="2400" b="1" kern="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F23F9C4-76E1-4D6A-BF0D-A52AA4BBAE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272" y="1572127"/>
            <a:ext cx="4852128" cy="362031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7AD57EE-B2E7-42D4-A5F0-44F29F4002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0000" y="1847219"/>
            <a:ext cx="3810728" cy="334522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F9A9B2E-EC7E-4D55-A7CC-81F5C529FE6F}"/>
              </a:ext>
            </a:extLst>
          </p:cNvPr>
          <p:cNvSpPr txBox="1"/>
          <p:nvPr/>
        </p:nvSpPr>
        <p:spPr>
          <a:xfrm>
            <a:off x="1693333" y="5520757"/>
            <a:ext cx="3429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&lt;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카페 브랜드</a:t>
            </a:r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&gt;</a:t>
            </a:r>
            <a:endParaRPr lang="ko-KR" altLang="en-US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9833A4-80D1-4C42-9255-670D0A2BD7B3}"/>
              </a:ext>
            </a:extLst>
          </p:cNvPr>
          <p:cNvSpPr txBox="1"/>
          <p:nvPr/>
        </p:nvSpPr>
        <p:spPr>
          <a:xfrm>
            <a:off x="6327692" y="5520757"/>
            <a:ext cx="15943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&lt;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카페 위치</a:t>
            </a:r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&gt;</a:t>
            </a:r>
            <a:endParaRPr lang="ko-KR" altLang="en-US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58356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그림 204">
            <a:extLst>
              <a:ext uri="{FF2B5EF4-FFF2-40B4-BE49-F238E27FC236}">
                <a16:creationId xmlns:a16="http://schemas.microsoft.com/office/drawing/2014/main" id="{2777EB78-3D5E-49F6-A6E4-403892A448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2058" y="161905"/>
            <a:ext cx="724390" cy="1070319"/>
          </a:xfrm>
          <a:prstGeom prst="rect">
            <a:avLst/>
          </a:prstGeom>
        </p:spPr>
      </p:pic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4E1FF020-C392-4D3E-937A-7E49996CE958}"/>
              </a:ext>
            </a:extLst>
          </p:cNvPr>
          <p:cNvSpPr txBox="1">
            <a:spLocks/>
          </p:cNvSpPr>
          <p:nvPr/>
        </p:nvSpPr>
        <p:spPr>
          <a:xfrm>
            <a:off x="4876800" y="3837169"/>
            <a:ext cx="3300947" cy="53860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b="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285750" indent="-285750" latinLnBrk="0">
              <a:buFontTx/>
              <a:buChar char="-"/>
            </a:pPr>
            <a:r>
              <a:rPr lang="ko-KR" altLang="en-US" sz="1500" kern="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자치구와 양의 상관관계</a:t>
            </a:r>
            <a:endParaRPr lang="en-US" altLang="ko-KR" sz="1500" kern="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latinLnBrk="0"/>
            <a:endParaRPr lang="en-US" altLang="ko-KR" sz="500" kern="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285750" indent="-285750" latinLnBrk="0">
              <a:buFontTx/>
              <a:buChar char="-"/>
            </a:pPr>
            <a:r>
              <a:rPr lang="ko-KR" altLang="en-US" sz="1500" kern="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면적당 아파트 거래 금액과 양의 상관관계</a:t>
            </a:r>
            <a:endParaRPr lang="en-US" altLang="ko-KR" sz="1500" kern="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3" name="내용 개체 틀 2">
            <a:extLst>
              <a:ext uri="{FF2B5EF4-FFF2-40B4-BE49-F238E27FC236}">
                <a16:creationId xmlns:a16="http://schemas.microsoft.com/office/drawing/2014/main" id="{4E1FF020-C392-4D3E-937A-7E49996CE958}"/>
              </a:ext>
            </a:extLst>
          </p:cNvPr>
          <p:cNvSpPr txBox="1">
            <a:spLocks/>
          </p:cNvSpPr>
          <p:nvPr/>
        </p:nvSpPr>
        <p:spPr>
          <a:xfrm>
            <a:off x="5291436" y="5182923"/>
            <a:ext cx="2613689" cy="80791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b="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latinLnBrk="0">
              <a:lnSpc>
                <a:spcPct val="150000"/>
              </a:lnSpc>
            </a:pPr>
            <a:r>
              <a:rPr lang="en-US" altLang="ko-KR" sz="1200" kern="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Encoding -</a:t>
            </a:r>
          </a:p>
          <a:p>
            <a:pPr latinLnBrk="0">
              <a:lnSpc>
                <a:spcPct val="150000"/>
              </a:lnSpc>
            </a:pPr>
            <a:r>
              <a:rPr lang="ko-KR" altLang="en-US" sz="1200" kern="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자치구 </a:t>
            </a:r>
            <a:r>
              <a:rPr lang="en-US" altLang="ko-KR" sz="1200" kern="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       D4  -0 ,     G3-1</a:t>
            </a:r>
          </a:p>
          <a:p>
            <a:pPr latinLnBrk="0">
              <a:lnSpc>
                <a:spcPct val="150000"/>
              </a:lnSpc>
            </a:pPr>
            <a:r>
              <a:rPr lang="ko-KR" altLang="en-US" sz="1200" kern="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카페    </a:t>
            </a:r>
            <a:r>
              <a:rPr lang="en-US" altLang="ko-KR" sz="1200" kern="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       </a:t>
            </a:r>
            <a:r>
              <a:rPr lang="ko-KR" altLang="en-US" sz="1200" kern="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저가 </a:t>
            </a:r>
            <a:r>
              <a:rPr lang="en-US" altLang="ko-KR" sz="1200" kern="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- 0,    </a:t>
            </a:r>
            <a:r>
              <a:rPr lang="ko-KR" altLang="en-US" sz="1200" kern="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고가</a:t>
            </a:r>
            <a:r>
              <a:rPr lang="en-US" altLang="ko-KR" sz="1200" kern="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90AE34A-9990-4209-BCD6-32FE6AE3442C}"/>
              </a:ext>
            </a:extLst>
          </p:cNvPr>
          <p:cNvSpPr txBox="1"/>
          <p:nvPr/>
        </p:nvSpPr>
        <p:spPr>
          <a:xfrm>
            <a:off x="457200" y="377278"/>
            <a:ext cx="7086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en-US" altLang="ko-KR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3. </a:t>
            </a:r>
            <a:r>
              <a:rPr lang="ko-KR" altLang="en-US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 분석 </a:t>
            </a:r>
            <a:r>
              <a:rPr lang="en-US" altLang="ko-KR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r>
              <a:rPr lang="en-US" altLang="ko-KR" sz="2400" kern="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Feature </a:t>
            </a:r>
            <a:r>
              <a:rPr lang="ko-KR" altLang="en-US" sz="2400" kern="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간 상관계수</a:t>
            </a:r>
            <a:endParaRPr lang="ko-KR" altLang="en-US" sz="2400" b="1" kern="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D4BAF08-7FC6-4CF9-A5DA-5CED93858F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552" y="3429000"/>
            <a:ext cx="3953448" cy="318611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B0C18D3-A17E-43D7-A9D0-1BD263DB75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1269818"/>
            <a:ext cx="7696200" cy="43815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78F1D6F-8295-47E1-9D94-9544D8B262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3127" y="1676400"/>
            <a:ext cx="8601075" cy="16764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6A379F2-22C7-495F-9412-A7A9277ECCDF}"/>
              </a:ext>
            </a:extLst>
          </p:cNvPr>
          <p:cNvSpPr txBox="1"/>
          <p:nvPr/>
        </p:nvSpPr>
        <p:spPr>
          <a:xfrm>
            <a:off x="1447800" y="6480722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&lt;Pearson </a:t>
            </a:r>
            <a:r>
              <a:rPr lang="ko-KR" altLang="en-US" sz="1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상관계수</a:t>
            </a:r>
            <a:r>
              <a:rPr lang="en-US" altLang="ko-KR" sz="1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&gt;</a:t>
            </a:r>
            <a:endParaRPr lang="ko-KR" altLang="en-US" sz="1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53095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2085</TotalTime>
  <Words>2520</Words>
  <Application>Microsoft Office PowerPoint</Application>
  <PresentationFormat>화면 슬라이드 쇼(4:3)</PresentationFormat>
  <Paragraphs>395</Paragraphs>
  <Slides>18</Slides>
  <Notes>16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5" baseType="lpstr">
      <vt:lpstr>Wingdings</vt:lpstr>
      <vt:lpstr>맑은 고딕</vt:lpstr>
      <vt:lpstr>Arial</vt:lpstr>
      <vt:lpstr>배달의민족 주아</vt:lpstr>
      <vt:lpstr>맑은 고딕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multicampus</dc:creator>
  <cp:lastModifiedBy>admin</cp:lastModifiedBy>
  <cp:revision>326</cp:revision>
  <dcterms:created xsi:type="dcterms:W3CDTF">2021-07-15T02:23:28Z</dcterms:created>
  <dcterms:modified xsi:type="dcterms:W3CDTF">2021-07-19T00:21:25Z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2021-07-07T00:00:00Z</vt:filetime>
  </property>
  <property fmtid="{D5CDD505-2E9C-101B-9397-08002B2CF9AE}" pid="3" name="Creator">
    <vt:lpwstr>Microsoft® PowerPoint® 2013</vt:lpwstr>
  </property>
  <property fmtid="{D5CDD505-2E9C-101B-9397-08002B2CF9AE}" pid="4" name="LastSaved">
    <vt:filetime>2021-07-15T00:00:00Z</vt:filetime>
  </property>
</Properties>
</file>